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513" r:id="rId3"/>
    <p:sldId id="555" r:id="rId4"/>
    <p:sldId id="556" r:id="rId5"/>
    <p:sldId id="557" r:id="rId6"/>
    <p:sldId id="598" r:id="rId7"/>
    <p:sldId id="558" r:id="rId9"/>
    <p:sldId id="559" r:id="rId10"/>
    <p:sldId id="560" r:id="rId11"/>
    <p:sldId id="561" r:id="rId12"/>
    <p:sldId id="562" r:id="rId13"/>
    <p:sldId id="563" r:id="rId14"/>
    <p:sldId id="564" r:id="rId15"/>
    <p:sldId id="565" r:id="rId16"/>
    <p:sldId id="566" r:id="rId17"/>
    <p:sldId id="593" r:id="rId18"/>
    <p:sldId id="594" r:id="rId19"/>
    <p:sldId id="595" r:id="rId20"/>
    <p:sldId id="567" r:id="rId21"/>
    <p:sldId id="569" r:id="rId22"/>
    <p:sldId id="619" r:id="rId23"/>
    <p:sldId id="620" r:id="rId24"/>
    <p:sldId id="621" r:id="rId25"/>
    <p:sldId id="618" r:id="rId26"/>
    <p:sldId id="622" r:id="rId27"/>
    <p:sldId id="616" r:id="rId28"/>
    <p:sldId id="617" r:id="rId29"/>
    <p:sldId id="573" r:id="rId30"/>
    <p:sldId id="574" r:id="rId31"/>
    <p:sldId id="599" r:id="rId32"/>
    <p:sldId id="575" r:id="rId33"/>
    <p:sldId id="596" r:id="rId34"/>
    <p:sldId id="577" r:id="rId35"/>
    <p:sldId id="578" r:id="rId36"/>
    <p:sldId id="576" r:id="rId37"/>
    <p:sldId id="579" r:id="rId38"/>
    <p:sldId id="580" r:id="rId39"/>
    <p:sldId id="612" r:id="rId40"/>
    <p:sldId id="613" r:id="rId41"/>
    <p:sldId id="614" r:id="rId42"/>
    <p:sldId id="615" r:id="rId43"/>
    <p:sldId id="606" r:id="rId44"/>
    <p:sldId id="607" r:id="rId45"/>
    <p:sldId id="581" r:id="rId46"/>
    <p:sldId id="583" r:id="rId47"/>
    <p:sldId id="582" r:id="rId48"/>
    <p:sldId id="584" r:id="rId49"/>
    <p:sldId id="592" r:id="rId50"/>
    <p:sldId id="608" r:id="rId51"/>
    <p:sldId id="609" r:id="rId52"/>
    <p:sldId id="585" r:id="rId53"/>
    <p:sldId id="586" r:id="rId54"/>
    <p:sldId id="591" r:id="rId55"/>
    <p:sldId id="587" r:id="rId56"/>
    <p:sldId id="610" r:id="rId57"/>
    <p:sldId id="588" r:id="rId58"/>
    <p:sldId id="590" r:id="rId59"/>
    <p:sldId id="603" r:id="rId60"/>
    <p:sldId id="597" r:id="rId61"/>
    <p:sldId id="600" r:id="rId62"/>
    <p:sldId id="601" r:id="rId63"/>
    <p:sldId id="605" r:id="rId64"/>
    <p:sldId id="602" r:id="rId65"/>
    <p:sldId id="604" r:id="rId66"/>
    <p:sldId id="531" r:id="rId67"/>
  </p:sldIdLst>
  <p:sldSz cx="9144000" cy="6858000" type="screen4x3"/>
  <p:notesSz cx="6858000" cy="9144000"/>
  <p:defaultTextStyle>
    <a:defPPr>
      <a:defRPr lang="zh-CN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A6A6A6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42"/>
    <p:restoredTop sz="86715"/>
  </p:normalViewPr>
  <p:slideViewPr>
    <p:cSldViewPr showGuides="1">
      <p:cViewPr varScale="1">
        <p:scale>
          <a:sx n="68" d="100"/>
          <a:sy n="68" d="100"/>
        </p:scale>
        <p:origin x="16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50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70" Type="http://schemas.openxmlformats.org/officeDocument/2006/relationships/tableStyles" Target="tableStyles.xml"/><Relationship Id="rId7" Type="http://schemas.openxmlformats.org/officeDocument/2006/relationships/slide" Target="slides/slide5.xml"/><Relationship Id="rId69" Type="http://schemas.openxmlformats.org/officeDocument/2006/relationships/viewProps" Target="viewProps.xml"/><Relationship Id="rId68" Type="http://schemas.openxmlformats.org/officeDocument/2006/relationships/presProps" Target="presProps.xml"/><Relationship Id="rId67" Type="http://schemas.openxmlformats.org/officeDocument/2006/relationships/slide" Target="slides/slide64.xml"/><Relationship Id="rId66" Type="http://schemas.openxmlformats.org/officeDocument/2006/relationships/slide" Target="slides/slide63.xml"/><Relationship Id="rId65" Type="http://schemas.openxmlformats.org/officeDocument/2006/relationships/slide" Target="slides/slide62.xml"/><Relationship Id="rId64" Type="http://schemas.openxmlformats.org/officeDocument/2006/relationships/slide" Target="slides/slide61.xml"/><Relationship Id="rId63" Type="http://schemas.openxmlformats.org/officeDocument/2006/relationships/slide" Target="slides/slide60.xml"/><Relationship Id="rId62" Type="http://schemas.openxmlformats.org/officeDocument/2006/relationships/slide" Target="slides/slide59.xml"/><Relationship Id="rId61" Type="http://schemas.openxmlformats.org/officeDocument/2006/relationships/slide" Target="slides/slide58.xml"/><Relationship Id="rId60" Type="http://schemas.openxmlformats.org/officeDocument/2006/relationships/slide" Target="slides/slide57.xml"/><Relationship Id="rId6" Type="http://schemas.openxmlformats.org/officeDocument/2006/relationships/slide" Target="slides/slide4.xml"/><Relationship Id="rId59" Type="http://schemas.openxmlformats.org/officeDocument/2006/relationships/slide" Target="slides/slide56.xml"/><Relationship Id="rId58" Type="http://schemas.openxmlformats.org/officeDocument/2006/relationships/slide" Target="slides/slide55.xml"/><Relationship Id="rId57" Type="http://schemas.openxmlformats.org/officeDocument/2006/relationships/slide" Target="slides/slide54.xml"/><Relationship Id="rId56" Type="http://schemas.openxmlformats.org/officeDocument/2006/relationships/slide" Target="slides/slide53.xml"/><Relationship Id="rId55" Type="http://schemas.openxmlformats.org/officeDocument/2006/relationships/slide" Target="slides/slide52.xml"/><Relationship Id="rId54" Type="http://schemas.openxmlformats.org/officeDocument/2006/relationships/slide" Target="slides/slide51.xml"/><Relationship Id="rId53" Type="http://schemas.openxmlformats.org/officeDocument/2006/relationships/slide" Target="slides/slide50.xml"/><Relationship Id="rId52" Type="http://schemas.openxmlformats.org/officeDocument/2006/relationships/slide" Target="slides/slide49.xml"/><Relationship Id="rId51" Type="http://schemas.openxmlformats.org/officeDocument/2006/relationships/slide" Target="slides/slide48.xml"/><Relationship Id="rId50" Type="http://schemas.openxmlformats.org/officeDocument/2006/relationships/slide" Target="slides/slide47.xml"/><Relationship Id="rId5" Type="http://schemas.openxmlformats.org/officeDocument/2006/relationships/slide" Target="slides/slide3.xml"/><Relationship Id="rId49" Type="http://schemas.openxmlformats.org/officeDocument/2006/relationships/slide" Target="slides/slide46.xml"/><Relationship Id="rId48" Type="http://schemas.openxmlformats.org/officeDocument/2006/relationships/slide" Target="slides/slide45.xml"/><Relationship Id="rId47" Type="http://schemas.openxmlformats.org/officeDocument/2006/relationships/slide" Target="slides/slide44.xml"/><Relationship Id="rId46" Type="http://schemas.openxmlformats.org/officeDocument/2006/relationships/slide" Target="slides/slide43.xml"/><Relationship Id="rId45" Type="http://schemas.openxmlformats.org/officeDocument/2006/relationships/slide" Target="slides/slide42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slide" Target="slides/slide2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B9E40B4-100B-4002-B9A2-363EE2E63E66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DAB1089-45D4-436D-9A9C-EE1916451DF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9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8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0243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p>
            <a:pPr lvl="0"/>
            <a:endParaRPr lang="zh-CN" altLang="en-US" dirty="0"/>
          </a:p>
        </p:txBody>
      </p:sp>
      <p:sp>
        <p:nvSpPr>
          <p:cNvPr id="10244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 eaLnBrk="1" hangingPunct="1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2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25603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p>
            <a:pPr lvl="0"/>
            <a:r>
              <a:rPr lang="zh-CN" altLang="en-US" dirty="0"/>
              <a:t>基于广东中小企业现状的企业税收筹划研究</a:t>
            </a:r>
            <a:endParaRPr lang="en-US" altLang="zh-CN" dirty="0"/>
          </a:p>
          <a:p>
            <a:pPr lvl="0"/>
            <a:endParaRPr lang="en-US" altLang="zh-CN" dirty="0"/>
          </a:p>
          <a:p>
            <a:pPr lvl="0"/>
            <a:r>
              <a:rPr lang="zh-CN" altLang="en-US" dirty="0"/>
              <a:t>湘西自治州和盛堂百货有限公司员工</a:t>
            </a:r>
            <a:r>
              <a:rPr lang="zh-CN" altLang="en-US" b="1" dirty="0">
                <a:solidFill>
                  <a:srgbClr val="FF0000"/>
                </a:solidFill>
              </a:rPr>
              <a:t>激励制度研究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25604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 eaLnBrk="1" hangingPunct="1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5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27651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p>
            <a:pPr lvl="0"/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2765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 eaLnBrk="1" hangingPunct="1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789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37891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p>
            <a:pPr lvl="0"/>
            <a:endParaRPr lang="zh-CN" altLang="en-US" dirty="0"/>
          </a:p>
        </p:txBody>
      </p:sp>
      <p:sp>
        <p:nvSpPr>
          <p:cNvPr id="3789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 eaLnBrk="1" hangingPunct="1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861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68611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p>
            <a:pPr lvl="0"/>
            <a:endParaRPr lang="zh-CN" altLang="en-US" dirty="0"/>
          </a:p>
        </p:txBody>
      </p:sp>
      <p:sp>
        <p:nvSpPr>
          <p:cNvPr id="6861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 eaLnBrk="1" hangingPunct="1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5778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75779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p>
            <a:pPr lvl="0"/>
            <a:endParaRPr lang="zh-CN" altLang="en-US" dirty="0"/>
          </a:p>
        </p:txBody>
      </p:sp>
      <p:sp>
        <p:nvSpPr>
          <p:cNvPr id="75780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 eaLnBrk="1" hangingPunct="1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接连接符 6"/>
          <p:cNvCxnSpPr/>
          <p:nvPr/>
        </p:nvCxnSpPr>
        <p:spPr>
          <a:xfrm>
            <a:off x="250825" y="1052513"/>
            <a:ext cx="8424863" cy="0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1" name="Picture 2" descr="F:\1998-2017资料汇总\北京外国语大学\校内各部门\网络学院\新课\课件\计算机应用基础\录屏\模拟真题二素材\1.jpg"/>
          <p:cNvPicPr>
            <a:picLocks noChangeAspect="1"/>
          </p:cNvPicPr>
          <p:nvPr userDrawn="1"/>
        </p:nvPicPr>
        <p:blipFill>
          <a:blip r:embed="rId2"/>
          <a:srcRect l="9026" t="15187" r="4332" b="17525"/>
          <a:stretch>
            <a:fillRect/>
          </a:stretch>
        </p:blipFill>
        <p:spPr>
          <a:xfrm>
            <a:off x="5919788" y="119063"/>
            <a:ext cx="2819400" cy="8445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353C10C-D039-4D60-958E-788A527B8FA9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北京外国语大学大网络教育学院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BCAFD0E-94AB-4BA4-86CB-EC3B3C6AB84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接连接符 6"/>
          <p:cNvCxnSpPr/>
          <p:nvPr/>
        </p:nvCxnSpPr>
        <p:spPr>
          <a:xfrm>
            <a:off x="250825" y="1052513"/>
            <a:ext cx="8424863" cy="0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>
            <a:off x="250825" y="6165850"/>
            <a:ext cx="8424863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6" name="Picture 2" descr="F:\1998-2017资料汇总\北京外国语大学\校内各部门\网络学院\新课\课件\计算机应用基础\录屏\模拟真题二素材\1.jpg"/>
          <p:cNvPicPr>
            <a:picLocks noChangeAspect="1"/>
          </p:cNvPicPr>
          <p:nvPr userDrawn="1"/>
        </p:nvPicPr>
        <p:blipFill>
          <a:blip r:embed="rId2"/>
          <a:srcRect l="9026" t="15187" r="4332" b="17525"/>
          <a:stretch>
            <a:fillRect/>
          </a:stretch>
        </p:blipFill>
        <p:spPr>
          <a:xfrm>
            <a:off x="5919788" y="119063"/>
            <a:ext cx="2819400" cy="8445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6696744" cy="634082"/>
          </a:xfrm>
        </p:spPr>
        <p:txBody>
          <a:bodyPr>
            <a:noAutofit/>
          </a:bodyPr>
          <a:lstStyle>
            <a:lvl1pPr algn="l">
              <a:defRPr sz="3600"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1124744"/>
            <a:ext cx="8363272" cy="5001419"/>
          </a:xfrm>
        </p:spPr>
        <p:txBody>
          <a:bodyPr/>
          <a:lstStyle>
            <a:lvl1pPr marL="444500" indent="-444500" eaLnBrk="1" latinLnBrk="0" hangingPunct="1">
              <a:buFont typeface="Wingdings" panose="05000000000000000000" pitchFamily="2" charset="2"/>
              <a:buChar char="Ø"/>
              <a:defRPr sz="3200">
                <a:latin typeface="宋体 (正文)"/>
              </a:defRPr>
            </a:lvl1pPr>
            <a:lvl2pPr marL="901700" indent="-444500" eaLnBrk="1" latinLnBrk="0" hangingPunct="1">
              <a:buSzPct val="80000"/>
              <a:buFont typeface="Wingdings" panose="05000000000000000000" pitchFamily="2" charset="2"/>
              <a:buChar char="p"/>
              <a:defRPr sz="2800">
                <a:latin typeface="宋体 (正文)"/>
              </a:defRPr>
            </a:lvl2pPr>
            <a:lvl3pPr marL="1250950" indent="-336550" eaLnBrk="1" latinLnBrk="0" hangingPunct="1">
              <a:buFont typeface="Wingdings" panose="05000000000000000000" pitchFamily="2" charset="2"/>
              <a:buChar char="ü"/>
              <a:defRPr sz="2400">
                <a:latin typeface="宋体 (正文)"/>
              </a:defRPr>
            </a:lvl3pPr>
            <a:lvl4pPr eaLnBrk="1" latinLnBrk="0" hangingPunct="1">
              <a:defRPr sz="2400"/>
            </a:lvl4pPr>
            <a:lvl5pPr eaLnBrk="1" latinLnBrk="0" hangingPunct="1">
              <a:defRPr sz="24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</p:txBody>
      </p:sp>
      <p:sp>
        <p:nvSpPr>
          <p:cNvPr id="10" name="日期占位符 7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53A3E0E-A5E3-4465-94A3-335DBBCF510B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页脚占位符 8"/>
          <p:cNvSpPr>
            <a:spLocks noGrp="1"/>
          </p:cNvSpPr>
          <p:nvPr>
            <p:ph type="ftr" sz="quarter" idx="3"/>
          </p:nvPr>
        </p:nvSpPr>
        <p:spPr>
          <a:xfrm>
            <a:off x="2743200" y="6356350"/>
            <a:ext cx="3657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200" b="1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Arial" panose="020B0604020202020204" pitchFamily="34" charset="0"/>
              </a:rPr>
              <a:t>北京外国语大学大网络教育学院</a:t>
            </a:r>
            <a:endParaRPr kumimoji="0" lang="zh-CN" altLang="en-US" sz="1200" b="1" i="0" u="none" strike="noStrike" kern="1200" cap="none" spc="0" normalizeH="0" baseline="0" noProof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2" name="灯片编号占位符 9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B4278A6-C8F7-4065-8269-1519B3823D33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046D3D8-C67A-49B1-BBDA-C33220D644BC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北京外国语大学大网络教育学院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BCAFD0E-94AB-4BA4-86CB-EC3B3C6AB84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mailto:&#35831;&#21450;&#26102;&#32852;&#31995;support@beiwaionline.com" TargetMode="Externa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Rectangle 2"/>
          <p:cNvSpPr txBox="1"/>
          <p:nvPr/>
        </p:nvSpPr>
        <p:spPr bwMode="auto">
          <a:xfrm>
            <a:off x="381000" y="1447800"/>
            <a:ext cx="8229600" cy="1371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4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华文中宋" panose="02010600040101010101" pitchFamily="2" charset="-122"/>
                <a:cs typeface="Times New Roman" panose="02020603050405020304" pitchFamily="18" charset="0"/>
              </a:rPr>
              <a:t>毕业论文写作指导</a:t>
            </a:r>
            <a:endParaRPr kumimoji="0" lang="zh-CN" altLang="en-US" sz="4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华文中宋" panose="0201060004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5123" name="Picture 18" descr="BD21318_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00" y="2895600"/>
            <a:ext cx="8382000" cy="1206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85800" y="3200400"/>
            <a:ext cx="7772400" cy="28956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>
            <a:lvl1pPr marL="1609725" indent="-1609725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华文中宋" panose="02010600040101010101" pitchFamily="2" charset="-122"/>
                <a:cs typeface="Times New Roman" panose="02020603050405020304" pitchFamily="18" charset="0"/>
              </a:rPr>
              <a:t>如何快速高效地写出一篇好的毕业论文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华文中宋" panose="0201060004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华文中宋" panose="02010600040101010101" pitchFamily="2" charset="-122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华文中宋" panose="02010600040101010101" pitchFamily="2" charset="-122"/>
                <a:cs typeface="Times New Roman" panose="02020603050405020304" pitchFamily="18" charset="0"/>
              </a:rPr>
              <a:t>梁野 </a:t>
            </a:r>
            <a:r>
              <a:rPr kumimoji="0" lang="zh-CN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华文中宋" panose="02010600040101010101" pitchFamily="2" charset="-122"/>
                <a:cs typeface="Times New Roman" panose="02020603050405020304" pitchFamily="18" charset="0"/>
              </a:rPr>
              <a:t>副教授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华文中宋" panose="0201060004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选题原则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15363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专业性原则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本科毕业论文选题应符合专业培养目标和素质教育要求，体现学科特点。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符合专业要求，应在本专业范围内进行选题。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在选择“论文课程”后，在“论文首页”中选择一个论文选题方向，请注意，此时选择的是论文选题，不是论文题目，论文具体题目以与导师沟通后提交的作业为准。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365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15366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选题原则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numCol="1" anchor="t" anchorCtr="0" compatLnSpc="1"/>
          <a:lstStyle/>
          <a:p>
            <a:pPr marL="444500" marR="0" lvl="0" indent="-4445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理论联系实际原则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  <a:p>
            <a:pPr marL="901700" marR="0" lvl="1" indent="-4445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Char char="p"/>
              <a:defRPr/>
            </a:pP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既要有一定的理论深度，又要注意现实意义，与时俱进。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  <a:p>
            <a:pPr marL="971550" marR="0" lvl="1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+mj-lt"/>
              <a:buAutoNum type="arabicPeriod"/>
              <a:defRPr/>
            </a:pP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注意选题的实用价值，选择具有现实意义的题目，运用自己所学知识对某一现象进行分析，提出自己的观点。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  <a:p>
            <a:pPr marL="971550" marR="0" lvl="1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+mj-lt"/>
              <a:buAutoNum type="arabicPeriod"/>
              <a:defRPr/>
            </a:pP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注重理论价值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389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16390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选题原则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numCol="1" anchor="t" anchorCtr="0" compatLnSpc="1"/>
          <a:lstStyle/>
          <a:p>
            <a:pPr marL="444500" marR="0" lvl="0" indent="-4445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创新性原则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  <a:p>
            <a:pPr marL="901700" marR="0" lvl="1" indent="-4445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Char char="p"/>
              <a:defRPr/>
            </a:pP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创新意识是选题的灵魂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  <a:p>
            <a:pPr marL="971550" marR="0" lvl="1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+mj-lt"/>
              <a:buAutoNum type="arabicPeriod"/>
              <a:defRPr/>
            </a:pP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别人研究过的问题，自己采用新的方法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  <a:p>
            <a:pPr marL="971550" marR="0" lvl="1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+mj-lt"/>
              <a:buAutoNum type="arabicPeriod"/>
              <a:defRPr/>
            </a:pP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拓展新的角度、视野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  <a:p>
            <a:pPr marL="971550" marR="0" lvl="1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+mj-lt"/>
              <a:buAutoNum type="arabicPeriod"/>
              <a:defRPr/>
            </a:pP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对热点现象进行分析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  <a:p>
            <a:pPr marL="971550" marR="0" lvl="1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+mj-lt"/>
              <a:buAutoNum type="arabicPeriod"/>
              <a:defRPr/>
            </a:pP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在本专业领域中的空白处寻找突破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  <a:p>
            <a:pPr marL="971550" marR="0" lvl="1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+mj-lt"/>
              <a:buAutoNum type="arabicPeriod"/>
              <a:defRPr/>
            </a:pP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自己感兴趣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413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17414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选题原则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18435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真题真做原则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毕业论文选题应选择与工作、教学科研实际相结合的题目，坚持“真题真做”。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毕业论文要有一定的新颖性和学术性，尽可能多地反映社会、经济、文化中的实际问题、热点问题。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毕业论文写作中，要提倡诚信，坚决抵制和杜绝抄袭的行为。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437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18438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选题原则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19459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大小适中、难易相当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论文选题大小要适度，一般来说宜小不宜大，宜窄不宜宽，宜实不宜虚，宜新不宜旧，宜明不宜糊。选定小题目有二种方法，一是直接选小题目，二是从大题目中切入一点进行分析。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选择题目的难易要适中，通过论文把自己的想法表述出来。切忌选择学术性强、资料少、理论深、涉及深奥的数学知识、数学模型的题目。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461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19462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选题建议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20483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选择真实的题目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首先论文题目不能太大，作为本科毕业论文，题目太大会空而无物。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建议结合学习情况和实际工作，选择自己能把握，有现实意义的题目。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作为一项学习活动，论文选题前，要看一些直接相关的文献，可以得到启发，具体可以在中国知网、万方、维普等数据库查询。但是，请注意不允许照抄照搬。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485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20486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6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选题建议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21507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研究问题要具体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研究问题不能过于宽泛，一般来说，论文</a:t>
            </a:r>
            <a:r>
              <a:rPr lang="zh-CN" altLang="en-US" b="1" kern="1200" dirty="0">
                <a:solidFill>
                  <a:srgbClr val="FF0000"/>
                </a:solidFill>
                <a:latin typeface="宋体 (正文)"/>
                <a:ea typeface="+mn-ea"/>
                <a:cs typeface="+mn-cs"/>
              </a:rPr>
              <a:t>题目最好在</a:t>
            </a:r>
            <a:r>
              <a:rPr lang="en-US" altLang="zh-CN" b="1" kern="1200" dirty="0">
                <a:solidFill>
                  <a:srgbClr val="FF0000"/>
                </a:solidFill>
                <a:latin typeface="宋体 (正文)"/>
                <a:ea typeface="+mn-ea"/>
                <a:cs typeface="+mn-cs"/>
              </a:rPr>
              <a:t>20~25</a:t>
            </a:r>
            <a:r>
              <a:rPr lang="zh-CN" altLang="en-US" b="1" kern="1200" dirty="0">
                <a:solidFill>
                  <a:srgbClr val="FF0000"/>
                </a:solidFill>
                <a:latin typeface="宋体 (正文)"/>
                <a:ea typeface="+mn-ea"/>
                <a:cs typeface="+mn-cs"/>
              </a:rPr>
              <a:t>字之间</a:t>
            </a:r>
            <a:r>
              <a:rPr lang="zh-CN" altLang="en-US" kern="1200" dirty="0">
                <a:latin typeface="宋体 (正文)"/>
                <a:ea typeface="+mn-ea"/>
                <a:cs typeface="+mn-cs"/>
              </a:rPr>
              <a:t>，方能说明清楚你要研究的内容。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可以用限定语限制一下研究的范围，对于本科毕业论文，能写好小题目已经很不错了。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509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21510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30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选题建议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22531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sz="2800" kern="1200" dirty="0">
                <a:latin typeface="宋体 (正文)"/>
                <a:ea typeface="+mn-ea"/>
                <a:cs typeface="+mn-cs"/>
              </a:rPr>
              <a:t>选题工作量要适合做本科毕业论文题目，不能太大，过犹不及。</a:t>
            </a:r>
            <a:endParaRPr lang="en-US" altLang="zh-CN" sz="2800" kern="1200" dirty="0">
              <a:latin typeface="宋体 (正文)"/>
              <a:ea typeface="+mn-ea"/>
              <a:cs typeface="+mn-cs"/>
            </a:endParaRPr>
          </a:p>
          <a:p>
            <a:r>
              <a:rPr lang="zh-CN" altLang="en-US" sz="2800" kern="1200" dirty="0">
                <a:latin typeface="宋体 (正文)"/>
                <a:ea typeface="+mn-ea"/>
                <a:cs typeface="+mn-cs"/>
              </a:rPr>
              <a:t>写作过程中切忌把其他人的工作当做自己的工作写入毕业论文，即便其他人的工作是你的工作基础，你也只能在第一章背景描述部分提及，不需要（也不可以）在核心章节当做自己的成果详细论述。</a:t>
            </a:r>
            <a:endParaRPr lang="en-US" altLang="zh-CN" sz="2800" kern="1200" dirty="0">
              <a:latin typeface="宋体 (正文)"/>
              <a:ea typeface="+mn-ea"/>
              <a:cs typeface="+mn-cs"/>
            </a:endParaRPr>
          </a:p>
          <a:p>
            <a:r>
              <a:rPr lang="zh-CN" altLang="en-US" sz="2800" kern="1200" dirty="0">
                <a:latin typeface="宋体 (正文)"/>
                <a:ea typeface="+mn-ea"/>
                <a:cs typeface="+mn-cs"/>
              </a:rPr>
              <a:t>如果工作成果是与其他人共同完成的，那么在第一章中说明一下分工，而在核心章节只能描述自己独立完成的那部分内容。</a:t>
            </a:r>
            <a:endParaRPr lang="zh-CN" altLang="en-US" sz="2800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2533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22534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论文题目举例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21507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numCol="1" anchor="t" anchorCtr="0" compatLnSpc="1"/>
          <a:lstStyle/>
          <a:p>
            <a:pPr marL="444500" marR="0" lvl="0" indent="-4445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题目过大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  <a:p>
            <a:pPr marL="901700" marR="0" lvl="1" indent="-4445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Char char="p"/>
              <a:defRPr/>
            </a:pP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“课堂教学有效性研究” 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defRPr/>
            </a:pP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→“大学课堂教学有效性研究”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defRPr/>
            </a:pP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→“大学英语课堂教学有效性研究” 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defRPr/>
            </a:pP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→“大学英语写作课堂教学有效性研究”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  <a:p>
            <a:pPr marL="444500" marR="0" lvl="0" indent="-4445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题目过虚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  <a:p>
            <a:pPr marL="901700" marR="0" lvl="1" indent="-4445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Char char="p"/>
              <a:defRPr/>
            </a:pP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中外人力资源管理比较研究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  <a:p>
            <a:pPr marL="901700" marR="0" lvl="1" indent="-4445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Char char="p"/>
              <a:defRPr/>
            </a:pP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领导效能构成及提升策略研究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  <a:p>
            <a:pPr marL="901700" marR="0" lvl="1" indent="-4445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Char char="p"/>
              <a:defRPr/>
            </a:pP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会计诚信问题研究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557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23558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8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论文题目举例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24579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题目过旧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	加入</a:t>
            </a:r>
            <a:r>
              <a:rPr lang="en-US" altLang="zh-CN" kern="1200" dirty="0">
                <a:latin typeface="宋体 (正文)"/>
                <a:ea typeface="+mn-ea"/>
                <a:cs typeface="+mn-cs"/>
              </a:rPr>
              <a:t>WTO</a:t>
            </a:r>
            <a:r>
              <a:rPr lang="zh-CN" altLang="en-US" kern="1200" dirty="0">
                <a:latin typeface="宋体 (正文)"/>
                <a:ea typeface="+mn-ea"/>
                <a:cs typeface="+mn-cs"/>
              </a:rPr>
              <a:t>后股份制商业银行面临的挑战和对策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诺基亚企业文化建设问题及对策研究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会计电算化发展过程中存在的问题及其发展思路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题目过深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基于</a:t>
            </a:r>
            <a:r>
              <a:rPr lang="en-US" altLang="zh-CN" kern="1200" dirty="0">
                <a:latin typeface="宋体 (正文)"/>
                <a:ea typeface="+mn-ea"/>
                <a:cs typeface="+mn-cs"/>
              </a:rPr>
              <a:t>FEPA</a:t>
            </a:r>
            <a:r>
              <a:rPr lang="zh-CN" altLang="en-US" kern="1200" dirty="0">
                <a:latin typeface="宋体 (正文)"/>
                <a:ea typeface="+mn-ea"/>
                <a:cs typeface="+mn-cs"/>
              </a:rPr>
              <a:t>模型的金融市场预测方法研究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分位数回归模型及在金融经济中的应用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581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24582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毕业论文的性质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6147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毕业论文是高等院校毕业生提交的一份有一定的学术价值的文章，是考察学生综合运用专业知识、分析解决问题能力的总结性作业，也是大学生完成学业的标志性作业。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各位同学要高度重视，不仅需要投入足够的时间和精力认真撰写，而且一定要根据指导教师的意见认真修改，从文字内容到结构设计，以及行文格式都要根据本专业论文写作上的要求，规范自己的论文写作，力求达到自己的最高水平。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149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6150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6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论文题目举例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23555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numCol="1" anchor="t" anchorCtr="0" compatLnSpc="1"/>
          <a:lstStyle/>
          <a:p>
            <a:pPr marL="444500" marR="0" lvl="0" indent="-4445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命名方法不规范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  <a:p>
            <a:pPr marL="901700" marR="0" lvl="1" indent="-4445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Char char="p"/>
              <a:defRPr/>
            </a:pP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由消费者行为研究网购营销策略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defRPr/>
            </a:pP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→</a:t>
            </a: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基于消费者行为的网络营销策略研究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  <a:p>
            <a:pPr marL="901700" marR="0" lvl="1" indent="-4445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Char char="p"/>
              <a:defRPr/>
            </a:pP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微博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-</a:t>
            </a: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企业营销新阵地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defRPr/>
            </a:pP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→</a:t>
            </a: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基于微博的企业营销策略研究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  <a:p>
            <a:pPr marL="901700" marR="0" lvl="1" indent="-4445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Char char="p"/>
              <a:defRPr/>
            </a:pP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企业税收筹划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-</a:t>
            </a: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基于广东中小企业现状的研究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defRPr/>
            </a:pP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→</a:t>
            </a: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基于广东中小企业现状的企业税收筹划研究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  <a:p>
            <a:pPr marL="901700" marR="0" lvl="1" indent="-4445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Char char="p"/>
              <a:defRPr/>
            </a:pP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绩效考核研究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-</a:t>
            </a: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以某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电脑厂</a:t>
            </a: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工程部为例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defRPr/>
            </a:pP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→</a:t>
            </a: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绩效考核研究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-</a:t>
            </a: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以某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计算机制造企业</a:t>
            </a: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工程部为例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629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26630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4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论文题目举例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numCol="1" anchor="t" anchorCtr="0" compatLnSpc="1"/>
          <a:lstStyle/>
          <a:p>
            <a:pPr marL="444500" marR="0" lvl="0" indent="-4445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用词不规范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  <a:p>
            <a:pPr marL="901700" marR="0" lvl="1" indent="-4445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Char char="p"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和盛堂百货有限公司员工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激励的研究</a:t>
            </a:r>
            <a:endParaRPr kumimoji="0" lang="en-US" altLang="zh-CN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defRPr/>
            </a:pPr>
            <a:r>
              <a:rPr kumimoji="0" lang="zh-CN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→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 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和盛堂百货有限公司员工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激励制度研究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  <a:p>
            <a:pPr marL="901700" marR="0" lvl="1" indent="-4445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Char char="p"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人民币升值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成因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及其对中国经济的影响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defRPr/>
            </a:pPr>
            <a:r>
              <a:rPr kumimoji="0" lang="zh-CN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→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 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人民币升值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原因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及其对中国经济的影响研究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  <a:p>
            <a:pPr marL="901700" marR="0" lvl="1" indent="-4445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Char char="p"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中兴公司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知识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员工绩效管理问题及对策分析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defRPr/>
            </a:pPr>
            <a:r>
              <a:rPr kumimoji="0" lang="zh-CN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→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 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中兴公司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知识型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员工绩效管理问题及对策分析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  <a:p>
            <a:pPr marL="901700" marR="0" lvl="1" indent="-4445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Char char="p"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Volvo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汽车零部件企业质量管理存在的问题及策略研究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defRPr/>
            </a:pPr>
            <a:r>
              <a:rPr kumimoji="0" lang="zh-CN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→ 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VOLVO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汽车零部件企业质量管理存在的问题及策略研究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defRPr/>
            </a:pP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8813470-9072-48AD-B6B6-E23F120428E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677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28678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8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论文题目举例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numCol="1" anchor="t" anchorCtr="0" compatLnSpc="1"/>
          <a:lstStyle/>
          <a:p>
            <a:pPr marL="444500" marR="0" lvl="0" indent="-4445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用词要简洁明朗、言简意赅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  <a:p>
            <a:pPr marL="901700" marR="0" lvl="1" indent="-4445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Char char="p"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金融控股公司风险管理研究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-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以摩根大通银行的风险管理为例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defRPr/>
            </a:pPr>
            <a:r>
              <a:rPr kumimoji="0" lang="zh-CN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→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 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金融控股公司风险管理研究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-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以摩根大通银行为例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  <a:p>
            <a:pPr marL="901700" marR="0" lvl="1" indent="-4445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Char char="p"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互联网时代物业管理企业的变革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-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以彩生活“互联网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+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社区”创新实践案例为例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  <a:p>
            <a:pPr marL="898525" marR="0" lvl="1" indent="-44132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defRPr/>
            </a:pPr>
            <a:r>
              <a:rPr kumimoji="0" lang="zh-CN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→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 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互联网时代物业管理的变革研究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-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以彩生活“互联网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+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社区”为例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  <a:p>
            <a:pPr marL="901700" marR="0" lvl="1" indent="-4445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Char char="p"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阿里巴巴网络营销策略分析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-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基于旗下淘宝的营销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defRPr/>
            </a:pPr>
            <a:r>
              <a:rPr kumimoji="0" lang="zh-CN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→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 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阿里巴巴网络营销策略分析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-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以淘宝为例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  <a:p>
            <a:pPr marL="901700" marR="0" lvl="1" indent="-4445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Char char="p"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我国大学生网上奢侈品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消费消费动机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分析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defRPr/>
            </a:pPr>
            <a:r>
              <a:rPr kumimoji="0" lang="zh-CN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→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 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我国大学生网上奢侈品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消费动机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 (正文)"/>
                <a:ea typeface="+mn-ea"/>
                <a:cs typeface="+mn-cs"/>
              </a:rPr>
              <a:t>分析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  <a:p>
            <a:pPr marL="901700" marR="0" lvl="1" indent="-4445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Char char="p"/>
              <a:defRPr/>
            </a:pP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8813470-9072-48AD-B6B6-E23F120428E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701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29702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22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论文题目举例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30723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比较适宜的题目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b="1" kern="1200" dirty="0">
                <a:solidFill>
                  <a:srgbClr val="FF0000"/>
                </a:solidFill>
                <a:latin typeface="宋体 (正文)"/>
                <a:ea typeface="+mn-ea"/>
                <a:cs typeface="+mn-cs"/>
              </a:rPr>
              <a:t>“一带一路”背景下</a:t>
            </a:r>
            <a:r>
              <a:rPr lang="zh-CN" altLang="en-US" kern="1200" dirty="0">
                <a:latin typeface="宋体 (正文)"/>
                <a:ea typeface="+mn-ea"/>
                <a:cs typeface="+mn-cs"/>
              </a:rPr>
              <a:t>我国对外文化贸易发展存在的问题及对策研究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b="1" kern="1200" dirty="0">
                <a:solidFill>
                  <a:srgbClr val="FF0000"/>
                </a:solidFill>
                <a:latin typeface="宋体 (正文)"/>
                <a:ea typeface="+mn-ea"/>
                <a:cs typeface="+mn-cs"/>
              </a:rPr>
              <a:t>互联网思维下</a:t>
            </a:r>
            <a:r>
              <a:rPr lang="zh-CN" altLang="en-US" kern="1200" dirty="0">
                <a:latin typeface="宋体 (正文)"/>
                <a:ea typeface="+mn-ea"/>
                <a:cs typeface="+mn-cs"/>
              </a:rPr>
              <a:t>二手车营销存在的问题及对策研究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北京时代领航图书有限</a:t>
            </a:r>
            <a:r>
              <a:rPr lang="zh-CN" altLang="en-US" b="1" kern="1200" dirty="0">
                <a:solidFill>
                  <a:srgbClr val="FF0000"/>
                </a:solidFill>
                <a:latin typeface="宋体 (正文)"/>
                <a:ea typeface="+mn-ea"/>
                <a:cs typeface="+mn-cs"/>
              </a:rPr>
              <a:t>公司</a:t>
            </a:r>
            <a:r>
              <a:rPr lang="zh-CN" altLang="en-US" kern="1200" dirty="0">
                <a:latin typeface="宋体 (正文)"/>
                <a:ea typeface="+mn-ea"/>
                <a:cs typeface="+mn-cs"/>
              </a:rPr>
              <a:t>绩效激励策略研究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民营企业内部审计存在的问题及对策研究</a:t>
            </a:r>
            <a:r>
              <a:rPr lang="en-US" altLang="zh-CN" kern="1200" dirty="0">
                <a:latin typeface="宋体 (正文)"/>
                <a:ea typeface="+mn-ea"/>
                <a:cs typeface="+mn-cs"/>
              </a:rPr>
              <a:t>-</a:t>
            </a:r>
            <a:r>
              <a:rPr lang="zh-CN" altLang="en-US" kern="1200" dirty="0">
                <a:latin typeface="宋体 (正文)"/>
                <a:ea typeface="+mn-ea"/>
                <a:cs typeface="+mn-cs"/>
              </a:rPr>
              <a:t>以上海板扎果业公司</a:t>
            </a:r>
            <a:r>
              <a:rPr lang="zh-CN" altLang="en-US" b="1" kern="1200" dirty="0">
                <a:solidFill>
                  <a:srgbClr val="FF0000"/>
                </a:solidFill>
                <a:latin typeface="宋体 (正文)"/>
                <a:ea typeface="+mn-ea"/>
                <a:cs typeface="+mn-cs"/>
              </a:rPr>
              <a:t>为例</a:t>
            </a:r>
            <a:endParaRPr lang="en-US" altLang="zh-CN" b="1" kern="1200" dirty="0">
              <a:solidFill>
                <a:srgbClr val="FF0000"/>
              </a:solidFill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基于</a:t>
            </a:r>
            <a:r>
              <a:rPr lang="en-US" altLang="zh-CN" kern="1200" dirty="0">
                <a:latin typeface="宋体 (正文)"/>
                <a:ea typeface="+mn-ea"/>
                <a:cs typeface="+mn-cs"/>
              </a:rPr>
              <a:t>JSP</a:t>
            </a:r>
            <a:r>
              <a:rPr lang="zh-CN" altLang="en-US" kern="1200" dirty="0">
                <a:latin typeface="宋体 (正文)"/>
                <a:ea typeface="+mn-ea"/>
                <a:cs typeface="+mn-cs"/>
              </a:rPr>
              <a:t>技术的小型图书管理系统</a:t>
            </a:r>
            <a:r>
              <a:rPr lang="zh-CN" altLang="en-US" b="1" kern="1200" dirty="0">
                <a:solidFill>
                  <a:srgbClr val="FF0000"/>
                </a:solidFill>
                <a:latin typeface="宋体 (正文)"/>
                <a:ea typeface="+mn-ea"/>
                <a:cs typeface="+mn-cs"/>
              </a:rPr>
              <a:t>设计与实现</a:t>
            </a:r>
            <a:endParaRPr lang="zh-CN" altLang="en-US" b="1" kern="1200" dirty="0">
              <a:solidFill>
                <a:srgbClr val="FF0000"/>
              </a:solidFill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0725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30726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6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论文题目举例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31747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比较适宜的题目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零售行业网络营销中</a:t>
            </a:r>
            <a:r>
              <a:rPr lang="zh-CN" altLang="en-US" b="1" kern="1200" dirty="0">
                <a:solidFill>
                  <a:srgbClr val="FF0000"/>
                </a:solidFill>
                <a:latin typeface="宋体 (正文)"/>
                <a:ea typeface="+mn-ea"/>
                <a:cs typeface="+mn-cs"/>
              </a:rPr>
              <a:t>道德风险</a:t>
            </a:r>
            <a:r>
              <a:rPr lang="zh-CN" altLang="en-US" kern="1200" dirty="0">
                <a:latin typeface="宋体 (正文)"/>
                <a:ea typeface="+mn-ea"/>
                <a:cs typeface="+mn-cs"/>
              </a:rPr>
              <a:t>的防范与对策分析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b="1" kern="1200" dirty="0">
                <a:solidFill>
                  <a:srgbClr val="FF0000"/>
                </a:solidFill>
                <a:latin typeface="宋体 (正文)"/>
                <a:ea typeface="+mn-ea"/>
                <a:cs typeface="+mn-cs"/>
              </a:rPr>
              <a:t>劳动力成本</a:t>
            </a:r>
            <a:r>
              <a:rPr lang="zh-CN" altLang="en-US" kern="1200" dirty="0">
                <a:latin typeface="宋体 (正文)"/>
                <a:ea typeface="+mn-ea"/>
                <a:cs typeface="+mn-cs"/>
              </a:rPr>
              <a:t>提升对浙江天能集团企业财务业绩的影响研究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石家庄玉华楼员工</a:t>
            </a:r>
            <a:r>
              <a:rPr lang="zh-CN" altLang="en-US" b="1" kern="1200" dirty="0">
                <a:solidFill>
                  <a:srgbClr val="FF0000"/>
                </a:solidFill>
                <a:latin typeface="宋体 (正文)"/>
                <a:ea typeface="+mn-ea"/>
                <a:cs typeface="+mn-cs"/>
              </a:rPr>
              <a:t>激励机制</a:t>
            </a:r>
            <a:r>
              <a:rPr lang="zh-CN" altLang="en-US" kern="1200" dirty="0">
                <a:latin typeface="宋体 (正文)"/>
                <a:ea typeface="+mn-ea"/>
                <a:cs typeface="+mn-cs"/>
              </a:rPr>
              <a:t>的问题及对策研究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民营企业</a:t>
            </a:r>
            <a:r>
              <a:rPr lang="zh-CN" altLang="en-US" b="1" kern="1200" dirty="0">
                <a:solidFill>
                  <a:srgbClr val="FF0000"/>
                </a:solidFill>
                <a:latin typeface="宋体 (正文)"/>
                <a:ea typeface="+mn-ea"/>
                <a:cs typeface="+mn-cs"/>
              </a:rPr>
              <a:t>内部审计</a:t>
            </a:r>
            <a:r>
              <a:rPr lang="zh-CN" altLang="en-US" kern="1200" dirty="0">
                <a:latin typeface="宋体 (正文)"/>
                <a:ea typeface="+mn-ea"/>
                <a:cs typeface="+mn-cs"/>
              </a:rPr>
              <a:t>存在的问题及对策研究</a:t>
            </a:r>
            <a:r>
              <a:rPr lang="en-US" altLang="zh-CN" kern="1200" dirty="0">
                <a:latin typeface="宋体 (正文)"/>
                <a:ea typeface="+mn-ea"/>
                <a:cs typeface="+mn-cs"/>
              </a:rPr>
              <a:t>-</a:t>
            </a:r>
            <a:r>
              <a:rPr lang="zh-CN" altLang="en-US" kern="1200" dirty="0">
                <a:latin typeface="宋体 (正文)"/>
                <a:ea typeface="+mn-ea"/>
                <a:cs typeface="+mn-cs"/>
              </a:rPr>
              <a:t>以上海板扎果业公司为例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我国纺织企业</a:t>
            </a:r>
            <a:r>
              <a:rPr lang="zh-CN" altLang="en-US" b="1" kern="1200" dirty="0">
                <a:solidFill>
                  <a:srgbClr val="FF0000"/>
                </a:solidFill>
                <a:latin typeface="宋体 (正文)"/>
                <a:ea typeface="+mn-ea"/>
                <a:cs typeface="+mn-cs"/>
              </a:rPr>
              <a:t>核心竞争力</a:t>
            </a:r>
            <a:r>
              <a:rPr lang="zh-CN" altLang="en-US" kern="1200" dirty="0">
                <a:latin typeface="宋体 (正文)"/>
                <a:ea typeface="+mn-ea"/>
                <a:cs typeface="+mn-cs"/>
              </a:rPr>
              <a:t>的构建研究</a:t>
            </a:r>
            <a:r>
              <a:rPr lang="en-US" altLang="zh-CN" kern="1200" dirty="0">
                <a:latin typeface="宋体 (正文)"/>
                <a:ea typeface="+mn-ea"/>
                <a:cs typeface="+mn-cs"/>
              </a:rPr>
              <a:t>-</a:t>
            </a:r>
            <a:r>
              <a:rPr lang="zh-CN" altLang="en-US" kern="1200" dirty="0">
                <a:latin typeface="宋体 (正文)"/>
                <a:ea typeface="+mn-ea"/>
                <a:cs typeface="+mn-cs"/>
              </a:rPr>
              <a:t>以广东鼎鑫纺织品有限公司为例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8813470-9072-48AD-B6B6-E23F120428E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1749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31750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770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论文题目用词建议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32771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题目用词要适当，要恰如其分地表达议题的新颖程度和研究内容的深度，避免用不得体的华丽词藻，或过高过低的程度用语。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用词简洁明朗，避免用繁琐冗长的形容词和不必要的虚词，力图用最简洁、最鲜明的语言，贴切地传递论文的精髓，尽可能地删除那些可用可不用的词语。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8813470-9072-48AD-B6B6-E23F120428E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2773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32774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4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论文题目用词建议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33795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选用本学科领域中最易概括、词义单一、通俗易懂、便于记忆和引用、规范的术语；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少用模糊语言，多用精准语言，不用非公用的缩写语、符号等，多用常用的或干脆使用全称，坚决不能使用有语病的题目。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切忌用复杂的主、动、宾完整的语句逐点描述论文的内容，宜用词组做题目。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8813470-9072-48AD-B6B6-E23F120428E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3797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33798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18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如何与辅导老师沟通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34819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进入“论文课程”</a:t>
            </a:r>
            <a:r>
              <a:rPr lang="en-US" altLang="zh-CN" kern="1200" dirty="0">
                <a:latin typeface="宋体 (正文)"/>
                <a:ea typeface="+mn-ea"/>
                <a:cs typeface="+mn-cs"/>
              </a:rPr>
              <a:t>--</a:t>
            </a:r>
            <a:r>
              <a:rPr lang="zh-CN" altLang="en-US" kern="1200" dirty="0">
                <a:latin typeface="宋体 (正文)"/>
                <a:ea typeface="+mn-ea"/>
                <a:cs typeface="+mn-cs"/>
              </a:rPr>
              <a:t>论文首页，在页面上方“我的辅导老师”处，点击老师的名字会显示辅导老师的联系方式。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请根据联系方式跟所分配的导师取得联系，主动介绍个人的基本情况，包括联系方式、专业学习经历、工作情况、个人的选题思路、特长领域、是否写过论文（科技论文、毕业论文等）、是否准备申请学位等。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4821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34822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2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如何与辅导老师沟通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35843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每位辅导老师至少同时辅导</a:t>
            </a:r>
            <a:r>
              <a:rPr lang="en-US" altLang="zh-CN" kern="1200" dirty="0">
                <a:latin typeface="宋体 (正文)"/>
                <a:ea typeface="+mn-ea"/>
                <a:cs typeface="+mn-cs"/>
              </a:rPr>
              <a:t>8</a:t>
            </a:r>
            <a:r>
              <a:rPr lang="zh-CN" altLang="en-US" kern="1200" dirty="0">
                <a:latin typeface="宋体 (正文)"/>
                <a:ea typeface="+mn-ea"/>
                <a:cs typeface="+mn-cs"/>
              </a:rPr>
              <a:t>名学生，另外还有其他繁忙的教学任务，请在确认论文辅导老师后，积极主动地与辅导老师取得联系。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辅导老师无法获知学生的联系方式，请不要被动等待老师联系你。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如果辅导老师没有及时回复你的邮件，请继续联系。如果三个工作日后仍然没有收到辅导老师的答复，或不能顺利沟通，请联系助学邮箱：</a:t>
            </a:r>
            <a:r>
              <a:rPr lang="en-US" altLang="zh-CN" kern="1200" dirty="0">
                <a:latin typeface="宋体 (正文)"/>
                <a:ea typeface="+mn-ea"/>
                <a:cs typeface="+mn-cs"/>
              </a:rPr>
              <a:t>support@beiwaionline.com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5845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35846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6" name="Rectangle 2"/>
          <p:cNvSpPr>
            <a:spLocks noGrp="1"/>
          </p:cNvSpPr>
          <p:nvPr>
            <p:ph type="body" idx="4294967295"/>
          </p:nvPr>
        </p:nvSpPr>
        <p:spPr>
          <a:xfrm>
            <a:off x="457200" y="1250950"/>
            <a:ext cx="8229600" cy="4875213"/>
          </a:xfrm>
        </p:spPr>
        <p:txBody>
          <a:bodyPr vert="horz" wrap="square" lIns="91440" tIns="45720" rIns="91440" bIns="45720" anchor="t"/>
          <a:p>
            <a:pPr algn="ctr">
              <a:buNone/>
            </a:pPr>
            <a:endParaRPr lang="en-US" altLang="zh-CN" sz="4800" dirty="0"/>
          </a:p>
          <a:p>
            <a:pPr algn="ctr">
              <a:buNone/>
            </a:pPr>
            <a:endParaRPr lang="en-US" altLang="zh-CN" dirty="0"/>
          </a:p>
          <a:p>
            <a:pPr algn="ctr">
              <a:buNone/>
            </a:pPr>
            <a:r>
              <a:rPr lang="zh-CN" altLang="en-US" sz="4800" dirty="0"/>
              <a:t>二、论文写作</a:t>
            </a:r>
            <a:endParaRPr lang="zh-CN" altLang="en-US" sz="4800" dirty="0"/>
          </a:p>
        </p:txBody>
      </p:sp>
      <p:sp>
        <p:nvSpPr>
          <p:cNvPr id="36867" name="标题 1"/>
          <p:cNvSpPr/>
          <p:nvPr/>
        </p:nvSpPr>
        <p:spPr>
          <a:xfrm>
            <a:off x="323850" y="260350"/>
            <a:ext cx="6696075" cy="635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FontTx/>
              <a:buNone/>
            </a:pPr>
            <a:endParaRPr lang="zh-CN" altLang="en-US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6868" name="灯片编号占位符 1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日期占位符 2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A1C4B4-7B71-48A8-A7EB-F969C1C24EC5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6870" name="页脚占位符 3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36871" name="等腰三角形 87"/>
          <p:cNvSpPr/>
          <p:nvPr/>
        </p:nvSpPr>
        <p:spPr>
          <a:xfrm>
            <a:off x="0" y="5086350"/>
            <a:ext cx="2220913" cy="914400"/>
          </a:xfrm>
          <a:prstGeom prst="triangle">
            <a:avLst>
              <a:gd name="adj" fmla="val 50000"/>
            </a:avLst>
          </a:prstGeom>
          <a:solidFill>
            <a:srgbClr val="FFF2CC"/>
          </a:solidFill>
          <a:ln w="12700"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>
              <a:spcBef>
                <a:spcPct val="0"/>
              </a:spcBef>
              <a:buFontTx/>
              <a:buNone/>
            </a:pPr>
            <a:endParaRPr lang="zh-CN" altLang="zh-CN" sz="1500" dirty="0">
              <a:solidFill>
                <a:srgbClr val="FFFFFF"/>
              </a:solidFill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36872" name="等腰三角形 88"/>
          <p:cNvSpPr/>
          <p:nvPr/>
        </p:nvSpPr>
        <p:spPr>
          <a:xfrm>
            <a:off x="1693863" y="5432425"/>
            <a:ext cx="2043112" cy="568325"/>
          </a:xfrm>
          <a:prstGeom prst="triangle">
            <a:avLst>
              <a:gd name="adj" fmla="val 50000"/>
            </a:avLst>
          </a:prstGeom>
          <a:solidFill>
            <a:srgbClr val="F7CAAC"/>
          </a:solidFill>
          <a:ln w="12700"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>
              <a:spcBef>
                <a:spcPct val="0"/>
              </a:spcBef>
              <a:buFontTx/>
              <a:buNone/>
            </a:pPr>
            <a:endParaRPr lang="zh-CN" altLang="zh-CN" sz="1500" dirty="0">
              <a:solidFill>
                <a:srgbClr val="FFFFFF"/>
              </a:solidFill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36873" name="等腰三角形 89"/>
          <p:cNvSpPr/>
          <p:nvPr/>
        </p:nvSpPr>
        <p:spPr>
          <a:xfrm>
            <a:off x="3328988" y="5156200"/>
            <a:ext cx="1922462" cy="844550"/>
          </a:xfrm>
          <a:prstGeom prst="triangle">
            <a:avLst>
              <a:gd name="adj" fmla="val 50000"/>
            </a:avLst>
          </a:prstGeom>
          <a:solidFill>
            <a:srgbClr val="FF0000">
              <a:alpha val="69019"/>
            </a:srgbClr>
          </a:solidFill>
          <a:ln w="12700"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>
              <a:spcBef>
                <a:spcPct val="0"/>
              </a:spcBef>
              <a:buFontTx/>
              <a:buNone/>
            </a:pPr>
            <a:endParaRPr lang="zh-CN" altLang="zh-CN" sz="1500" dirty="0">
              <a:solidFill>
                <a:srgbClr val="FFFFFF"/>
              </a:solidFill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36874" name="等腰三角形 90"/>
          <p:cNvSpPr/>
          <p:nvPr/>
        </p:nvSpPr>
        <p:spPr>
          <a:xfrm>
            <a:off x="4992688" y="5086350"/>
            <a:ext cx="1254125" cy="914400"/>
          </a:xfrm>
          <a:prstGeom prst="triangle">
            <a:avLst>
              <a:gd name="adj" fmla="val 50000"/>
            </a:avLst>
          </a:prstGeom>
          <a:solidFill>
            <a:srgbClr val="FFD966"/>
          </a:solidFill>
          <a:ln w="12700"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>
              <a:spcBef>
                <a:spcPct val="0"/>
              </a:spcBef>
              <a:buFontTx/>
              <a:buNone/>
            </a:pPr>
            <a:endParaRPr lang="zh-CN" altLang="zh-CN" sz="1500" dirty="0">
              <a:solidFill>
                <a:srgbClr val="FFFFFF"/>
              </a:solidFill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36875" name="等腰三角形 91"/>
          <p:cNvSpPr/>
          <p:nvPr/>
        </p:nvSpPr>
        <p:spPr>
          <a:xfrm>
            <a:off x="5808663" y="4838700"/>
            <a:ext cx="3381375" cy="1162050"/>
          </a:xfrm>
          <a:prstGeom prst="triangle">
            <a:avLst>
              <a:gd name="adj" fmla="val 50000"/>
            </a:avLst>
          </a:prstGeom>
          <a:solidFill>
            <a:srgbClr val="FFE599"/>
          </a:solidFill>
          <a:ln w="12700"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>
              <a:spcBef>
                <a:spcPct val="0"/>
              </a:spcBef>
              <a:buFontTx/>
              <a:buNone/>
            </a:pPr>
            <a:endParaRPr lang="zh-CN" altLang="zh-CN" sz="1500" dirty="0">
              <a:solidFill>
                <a:srgbClr val="FFFFFF"/>
              </a:solidFill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12" name="矩形 6"/>
          <p:cNvSpPr>
            <a:spLocks noChangeArrowheads="1"/>
          </p:cNvSpPr>
          <p:nvPr/>
        </p:nvSpPr>
        <p:spPr bwMode="auto">
          <a:xfrm>
            <a:off x="0" y="2786063"/>
            <a:ext cx="973138" cy="8683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noFill/>
            <a:miter lim="800000"/>
          </a:ln>
        </p:spPr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5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  <a:sym typeface="宋体" panose="02010600030101010101" pitchFamily="2" charset="-122"/>
            </a:endParaRPr>
          </a:p>
        </p:txBody>
      </p:sp>
      <p:sp>
        <p:nvSpPr>
          <p:cNvPr id="13" name="矩形 7"/>
          <p:cNvSpPr>
            <a:spLocks noChangeArrowheads="1"/>
          </p:cNvSpPr>
          <p:nvPr/>
        </p:nvSpPr>
        <p:spPr bwMode="auto">
          <a:xfrm>
            <a:off x="8267700" y="2786063"/>
            <a:ext cx="876300" cy="8683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noFill/>
            <a:miter lim="800000"/>
          </a:ln>
        </p:spPr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5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  <a:sym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毕业论文的总体要求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7171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sz="2800" kern="1200" dirty="0">
                <a:latin typeface="宋体 (正文)"/>
                <a:ea typeface="+mn-ea"/>
                <a:cs typeface="+mn-cs"/>
              </a:rPr>
              <a:t>较好地掌握本专业的基础理论、专门知识和基本技能，方案论证的能力</a:t>
            </a:r>
            <a:endParaRPr lang="en-US" altLang="zh-CN" sz="2800" kern="1200" dirty="0">
              <a:latin typeface="宋体 (正文)"/>
              <a:ea typeface="+mn-ea"/>
              <a:cs typeface="+mn-cs"/>
            </a:endParaRPr>
          </a:p>
          <a:p>
            <a:r>
              <a:rPr lang="zh-CN" altLang="en-US" sz="2800" kern="1200" dirty="0">
                <a:latin typeface="宋体 (正文)"/>
                <a:ea typeface="+mn-ea"/>
                <a:cs typeface="+mn-cs"/>
              </a:rPr>
              <a:t>调查研究、对资料和信息获取及独立分析的能力</a:t>
            </a:r>
            <a:endParaRPr lang="en-US" altLang="zh-CN" sz="2800" kern="1200" dirty="0">
              <a:latin typeface="宋体 (正文)"/>
              <a:ea typeface="+mn-ea"/>
              <a:cs typeface="+mn-cs"/>
            </a:endParaRPr>
          </a:p>
          <a:p>
            <a:r>
              <a:rPr lang="zh-CN" altLang="en-US" sz="2800" kern="1200" dirty="0">
                <a:latin typeface="宋体 (正文)"/>
                <a:ea typeface="+mn-ea"/>
                <a:cs typeface="+mn-cs"/>
              </a:rPr>
              <a:t>综合运用所学知识和技能，解决实际问题的能力</a:t>
            </a:r>
            <a:endParaRPr lang="en-US" altLang="zh-CN" sz="2800" kern="1200" dirty="0">
              <a:latin typeface="宋体 (正文)"/>
              <a:ea typeface="+mn-ea"/>
              <a:cs typeface="+mn-cs"/>
            </a:endParaRPr>
          </a:p>
          <a:p>
            <a:r>
              <a:rPr lang="zh-CN" altLang="en-US" sz="2800" kern="1200" dirty="0">
                <a:latin typeface="宋体 (正文)"/>
                <a:ea typeface="+mn-ea"/>
                <a:cs typeface="+mn-cs"/>
              </a:rPr>
              <a:t>培养创新意识和创新精神，继承和发现、探索与创造的能力</a:t>
            </a:r>
            <a:endParaRPr lang="en-US" altLang="zh-CN" sz="2800" kern="1200" dirty="0">
              <a:latin typeface="宋体 (正文)"/>
              <a:ea typeface="+mn-ea"/>
              <a:cs typeface="+mn-cs"/>
            </a:endParaRPr>
          </a:p>
          <a:p>
            <a:r>
              <a:rPr lang="zh-CN" altLang="en-US" sz="2800" kern="1200" dirty="0">
                <a:latin typeface="宋体 (正文)"/>
                <a:ea typeface="+mn-ea"/>
                <a:cs typeface="+mn-cs"/>
              </a:rPr>
              <a:t>使用计算机，包括搜索信息、数据处理、</a:t>
            </a:r>
            <a:r>
              <a:rPr lang="en-US" altLang="zh-CN" sz="2800" kern="1200" dirty="0">
                <a:latin typeface="宋体 (正文)"/>
                <a:ea typeface="+mn-ea"/>
                <a:cs typeface="+mn-cs"/>
              </a:rPr>
              <a:t>Word</a:t>
            </a:r>
            <a:r>
              <a:rPr lang="zh-CN" altLang="en-US" sz="2800" kern="1200" dirty="0">
                <a:latin typeface="宋体 (正文)"/>
                <a:ea typeface="+mn-ea"/>
                <a:cs typeface="+mn-cs"/>
              </a:rPr>
              <a:t>应用的能力</a:t>
            </a:r>
            <a:endParaRPr lang="en-US" altLang="zh-CN" sz="2800" kern="1200" dirty="0">
              <a:latin typeface="宋体 (正文)"/>
              <a:ea typeface="+mn-ea"/>
              <a:cs typeface="+mn-cs"/>
            </a:endParaRPr>
          </a:p>
          <a:p>
            <a:r>
              <a:rPr lang="zh-CN" altLang="en-US" sz="2800" kern="1200" dirty="0">
                <a:latin typeface="宋体 (正文)"/>
                <a:ea typeface="+mn-ea"/>
                <a:cs typeface="+mn-cs"/>
              </a:rPr>
              <a:t>撰写论文的能力，开题报告、论文答辩时的口头表达能力</a:t>
            </a:r>
            <a:endParaRPr lang="zh-CN" altLang="en-US" sz="2800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173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7174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914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论文写作流程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38915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进入论文写作环节后，请严格按照平台上显示的作业提交时间表提交作业。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论文作业分三个阶段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第一阶段：开题报告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第二阶段：论文初稿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第三阶段：论文终稿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每阶段有三次提交并接受辅导老师批阅作业的机会，每次机会都很珍贵，不及时提交将失去辅导机会，最终将影响论文成绩。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8917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38918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938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论文写作流程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9940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39941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552133" y="1335278"/>
          <a:ext cx="8039735" cy="4526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7755"/>
                <a:gridCol w="2119630"/>
                <a:gridCol w="1975485"/>
                <a:gridCol w="2856865"/>
              </a:tblGrid>
              <a:tr h="516890">
                <a:tc grid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3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“毕业论文”作业提交时间一览表 (适用于2021秋学期)</a:t>
                      </a:r>
                      <a:r>
                        <a:rPr lang="en-US" sz="13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  </a:t>
                      </a:r>
                      <a:r>
                        <a:rPr lang="en-US" sz="1000" b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(注：如遇工作计划调整，以平台最新通知为准)</a:t>
                      </a:r>
                      <a:endParaRPr lang="en-US" altLang="en-US" sz="13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7973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9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论文环节</a:t>
                      </a:r>
                      <a:endParaRPr lang="en-US" altLang="en-US" sz="9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9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时</a:t>
                      </a:r>
                      <a:r>
                        <a:rPr lang="en-US" sz="9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   </a:t>
                      </a:r>
                      <a:r>
                        <a:rPr lang="zh-CN" sz="9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间</a:t>
                      </a:r>
                      <a:endParaRPr lang="en-US" altLang="en-US" sz="9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9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学生完成论文内容</a:t>
                      </a:r>
                      <a:endParaRPr lang="en-US" altLang="en-US" sz="9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9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指导教师工作内容</a:t>
                      </a:r>
                      <a:endParaRPr lang="en-US" altLang="en-US" sz="9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37973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申请选题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2021-8-11 12:00:00至</a:t>
                      </a: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 </a:t>
                      </a:r>
                      <a:r>
                        <a:rPr lang="zh-CN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2021-08-30 12:00:00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论文选题起止时间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1752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发布指导老师分配结果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2021年9月3日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查询方法：进入学习平台-论文课程-课程首页，页面上方会显示辅导教师姓名，点击姓名，会显示辅导教师的联系方式。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6959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开题报告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2021-09-06 10:00:00至            2021-09-29 12:00:00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开题报告提交起止时间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9月12日及之前提交稿件，9月13-15日批阅完毕；</a:t>
                      </a:r>
                      <a:endParaRPr lang="zh-CN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9月13-21日提交稿件，9月22-24日批阅完毕；</a:t>
                      </a:r>
                      <a:endParaRPr lang="zh-CN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9月22-29日提交稿件，10月8日批阅完毕。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8039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论文初稿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2021-09-30 10:00:00至            2021-10-31 12:00:00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论文初稿提交起止时间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10月14日及之前提交稿件，10月15-17日批阅完毕；</a:t>
                      </a:r>
                      <a:endParaRPr lang="zh-CN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10月15-25日提交稿件，10月26-28日批阅完毕；</a:t>
                      </a:r>
                      <a:endParaRPr lang="zh-CN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10月26-31日提交稿件，11月8日批阅完毕。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905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论文终稿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2021-11-01 10:00:00至             2021-11-30 12:00:00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论文终稿提交起止时间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11月11日及之前提交稿件，11月12-14日批阅完毕；</a:t>
                      </a:r>
                      <a:endParaRPr lang="zh-CN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11月12-21日提交稿件，11月22-24日批阅完毕；</a:t>
                      </a:r>
                      <a:endParaRPr lang="zh-CN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11月22-30日提交稿件，12月9日批阅完毕。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7973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学位申请确认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2021年12月11日-12月20日（暂定）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提交学位申请截止（申请学士学位学生务必同时完成“指导手册填写”学生填写部分）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7973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论文答辩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2022年1月7日-1月17日（暂定）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答辩（面对面答辩或采用视频会议系统答辩）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3241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论文成绩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2022年1</a:t>
                      </a:r>
                      <a:r>
                        <a:rPr lang="en-US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月中下旬发布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查询论文总评成绩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62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论文写作流程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40963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终稿第三次提交截止时间后，论文作业将不允许再次修改，导师将根据此次作业直接给出毕业论文成绩。如果获得答辩资格，此版本论文将直接作为毕业答辩的论文版本。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论文三稿成绩发布后可以在论文课程</a:t>
            </a:r>
            <a:r>
              <a:rPr lang="en-US" altLang="zh-CN" kern="1200" dirty="0">
                <a:latin typeface="宋体 (正文)"/>
                <a:ea typeface="+mn-ea"/>
                <a:cs typeface="+mn-cs"/>
              </a:rPr>
              <a:t>--</a:t>
            </a:r>
            <a:r>
              <a:rPr lang="zh-CN" altLang="en-US" kern="1200" dirty="0">
                <a:latin typeface="宋体 (正文)"/>
                <a:ea typeface="+mn-ea"/>
                <a:cs typeface="+mn-cs"/>
              </a:rPr>
              <a:t>成绩查询处查询，终稿成绩即为毕业论文写作成绩。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0965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40966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986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学习平台论文提交的步骤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41987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每次作业的三次提交截止时间前，均可多次提交作业，平台将保留最后一次提交的作业为此次作业的最终版本。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在此期间，导师会在每次作业的每次提交截止时间之后，对当前作业进行点评，给出改进的建议。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按照以上流程，整个毕业论文辅导期间，每位同学最多可以获得导师给予的</a:t>
            </a:r>
            <a:r>
              <a:rPr lang="en-US" altLang="zh-CN" kern="1200" dirty="0">
                <a:latin typeface="宋体 (正文)"/>
                <a:ea typeface="+mn-ea"/>
                <a:cs typeface="+mn-cs"/>
              </a:rPr>
              <a:t>9</a:t>
            </a:r>
            <a:r>
              <a:rPr lang="zh-CN" altLang="en-US" kern="1200" dirty="0">
                <a:latin typeface="宋体 (正文)"/>
                <a:ea typeface="+mn-ea"/>
                <a:cs typeface="+mn-cs"/>
              </a:rPr>
              <a:t>次批阅和指导。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1989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41990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3010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学习平台论文提交的步骤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43011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可通过查阅导师在平台上给出的批阅意见，或根据与辅导老师直接沟通的结果，对论文进行修改。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如果在平台规定的查询反馈时间没有看到导师的反馈，</a:t>
            </a:r>
            <a:r>
              <a:rPr lang="zh-CN" altLang="en-US" kern="1200" dirty="0">
                <a:latin typeface="宋体 (正文)"/>
                <a:ea typeface="+mn-ea"/>
                <a:cs typeface="+mn-cs"/>
                <a:hlinkClick r:id="rId1"/>
              </a:rPr>
              <a:t>请及时联系</a:t>
            </a:r>
            <a:r>
              <a:rPr lang="en-US" altLang="zh-CN" kern="1200" dirty="0">
                <a:latin typeface="宋体 (正文)"/>
                <a:ea typeface="+mn-ea"/>
                <a:cs typeface="+mn-cs"/>
                <a:hlinkClick r:id="rId1"/>
              </a:rPr>
              <a:t>support@beiwaionline.com</a:t>
            </a:r>
            <a:r>
              <a:rPr lang="zh-CN" altLang="en-US" kern="1200" dirty="0">
                <a:latin typeface="宋体 (正文)"/>
                <a:ea typeface="+mn-ea"/>
                <a:cs typeface="+mn-cs"/>
              </a:rPr>
              <a:t>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以上内容均在学期初平台公告“</a:t>
            </a:r>
            <a:r>
              <a:rPr lang="zh-CN" altLang="zh-CN" kern="1200" dirty="0">
                <a:latin typeface="宋体 (正文)"/>
                <a:ea typeface="+mn-ea"/>
                <a:cs typeface="+mn-cs"/>
              </a:rPr>
              <a:t>致毕业论文写作学生的一封信（非英语专业）</a:t>
            </a:r>
            <a:r>
              <a:rPr lang="zh-CN" altLang="en-US" kern="1200" dirty="0">
                <a:latin typeface="宋体 (正文)"/>
                <a:ea typeface="+mn-ea"/>
                <a:cs typeface="+mn-cs"/>
              </a:rPr>
              <a:t>”中有相关说明，请参考。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3013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43014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4034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开题报告的撰写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44035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开题报告的内容包括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选题的背景、研究现状分析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拟研究的主要内容（提纲）和预期目标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拟采用的研究方法（思路、技术路线、可行性分析论证等）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论文（设计）的工作进度安排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参考文献（不少于</a:t>
            </a:r>
            <a:r>
              <a:rPr lang="en-US" altLang="zh-CN" kern="1200" dirty="0">
                <a:latin typeface="宋体 (正文)"/>
                <a:ea typeface="+mn-ea"/>
                <a:cs typeface="+mn-cs"/>
              </a:rPr>
              <a:t>5</a:t>
            </a:r>
            <a:r>
              <a:rPr lang="zh-CN" altLang="en-US" kern="1200" dirty="0">
                <a:latin typeface="宋体 (正文)"/>
                <a:ea typeface="+mn-ea"/>
                <a:cs typeface="+mn-cs"/>
              </a:rPr>
              <a:t>篇）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4037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44038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5058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开题报告的撰写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45059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选题的背景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是在什么样的背景下选择该题目作为研究对象的。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为什么要对这个选题进行研究。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研究现状分析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别人在研究什么、研究到什么程度。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找出自己想研究而别人还没有做的问题。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别人已做过，自己认为做得不够，或有缺陷，提出完善的想法或措施。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5061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45062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6082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开题报告的撰写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46083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拟研究的主要内容（提纲）和预期目标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研究的主要内容，既可以是对论文核心内容的简要概述，也可以是为未来论文写作拟定的提纲。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预期目标就是通过研究，要达到什么目标，要解决哪些具体问题。研究的目标是比较具体的，不能笼统地讲，必须清楚地写出来。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6085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46086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7106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开题报告的撰写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47107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拟采用的研究方法（思路、技术路线、可行性分析论证等）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思路即采用什么方法进行研究，常见方法包括：观察法、调查法、实验法、经验总结法、个案法、比较研究法、文献资料法等。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技术路线是指研究的预备、启动、进行、再重复、取得成果的过程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可行性论证是指进行研究所需的条件，即研究所需的信息资料、自己已有的知识水平和技能能否达到开展本题目研究所需的基础。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7109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47110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8130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开题报告的撰写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48131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论文（设计）的工作进度安排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论文写作在时间和顺序上的安排。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论文写作的步骤要充分考虑研究内容的相互关系和难易程度，一般情况下，都是从基础问题开始，分阶段进行，每个阶段从什么时间开始，至什么时间结束都要有规定。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主要步骤和时间安排包括：整个研究拟分为哪几个阶段；各阶段的起止时间。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8133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48134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论文写作的基本过程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8195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选题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阅读文献资料、调研实际素材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围绕题目进行收集与文题有关的文献，尤其是要参与实地调研，积累基础素材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拟定提纲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包括归纳、整理、分析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将收集的文献资料与调研资料进行归纳、整理，从中选择可用的文献，用于论证论文主题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成文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197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8198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9154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开题报告的撰写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49155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参考文献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文献要新，最好是近三年发表的。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至少十篇。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参考文献不是随便找几篇文章列出来，而是在论文资料收集时发现的，且对自己论文写作帮助最大那些文章，才能写到参考文献中。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在开题报告（包括以后写的毕业论文）中，哪些地方引用了参考文献中的内容，一定要指明并且标注出来。不指名出处的引用，将以抄袭论处。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9157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49158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0178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论文资料的搜集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50179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论文选题确定后，就要围绕论文的选题、论点、论题广泛深入地寻找和收集论据资料。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写作资料分为第一手资料和第二手资料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第一手资料：直接资料，即作者平时的所见所闻，或者调查、访谈、做实验所得到的材料。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第二手资料：间接资料，是指通过图书馆、网络收集到的有关文献资料，以及平时的学习积累。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0181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50182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02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直接资料获取方法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51203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问卷调查、访谈等都是常用方法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问卷调查是社会调查里的一种数据收集手段。当一个研究者想通过社会调查来研究一个现象时，可以用问卷调查收集数据。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问卷调查假定研究者已经确定所要问的问题。这些问题被打印在问卷上，编制成书面的问题表格交由调查对象填写，然后收回整理分析，从而得出结论。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问卷星：专业易用的网络调查问卷网站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1205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51206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2226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间接资料获取方法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52227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通过图书馆藏书、网络电子资源检索、实地调查等方法，获取论文研究所需资料和数据。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常见的网络电子资源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中国知网（</a:t>
            </a:r>
            <a:r>
              <a:rPr lang="en-US" altLang="zh-CN" kern="1200" dirty="0">
                <a:latin typeface="宋体 (正文)"/>
                <a:ea typeface="+mn-ea"/>
                <a:cs typeface="+mn-cs"/>
              </a:rPr>
              <a:t>CNKI</a:t>
            </a:r>
            <a:r>
              <a:rPr lang="zh-CN" altLang="en-US" kern="1200" dirty="0">
                <a:latin typeface="宋体 (正文)"/>
                <a:ea typeface="+mn-ea"/>
                <a:cs typeface="+mn-cs"/>
              </a:rPr>
              <a:t>）：包括中国期刊全文数据库、中国优秀博士硕士论文全文数据库、中国重要报纸全文数据库等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维普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万方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超星图书馆、中国数字图书馆等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2229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52230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3250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毕业论文结构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53251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毕业论文格式，使用平台上提供的统一的毕业论文模板，模板的格式不允许改变。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毕业论文撰写过程中，只允许（且必须）根据自己论文的实际情况，修改模板中的</a:t>
            </a:r>
            <a:r>
              <a:rPr lang="zh-CN" altLang="en-US" b="1" kern="1200" dirty="0">
                <a:solidFill>
                  <a:srgbClr val="FF0000"/>
                </a:solidFill>
                <a:latin typeface="宋体 (正文)"/>
                <a:ea typeface="+mn-ea"/>
                <a:cs typeface="+mn-cs"/>
              </a:rPr>
              <a:t>每一项</a:t>
            </a:r>
            <a:r>
              <a:rPr lang="zh-CN" altLang="en-US" kern="1200" dirty="0">
                <a:latin typeface="宋体 (正文)"/>
                <a:ea typeface="+mn-ea"/>
                <a:cs typeface="+mn-cs"/>
              </a:rPr>
              <a:t>内容。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3253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53254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4274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毕业论文结构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54275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完整的毕业论文结构包括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题目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目录（目录必须自动生成）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中英文摘要（中英文要匹配）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中英文关键词（中英文要匹配）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论文主体（正文）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参考文献（与正文对应）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致谢（要根据自己实际情况写）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附录（必要时）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4277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54278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5298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论文正文部分的写作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55299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几点注意事项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不得抄袭，</a:t>
            </a:r>
            <a:r>
              <a:rPr lang="zh-CN" altLang="en-US" kern="1200" dirty="0">
                <a:solidFill>
                  <a:srgbClr val="FF0000"/>
                </a:solidFill>
                <a:latin typeface="宋体 (正文)"/>
                <a:ea typeface="+mn-ea"/>
                <a:cs typeface="+mn-cs"/>
              </a:rPr>
              <a:t>查重率不得超过三分之一</a:t>
            </a:r>
            <a:endParaRPr lang="en-US" altLang="zh-CN" kern="1200" dirty="0">
              <a:solidFill>
                <a:srgbClr val="FF0000"/>
              </a:solidFill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及格性要求：正文中独立完成的内容不得少于</a:t>
            </a:r>
            <a:r>
              <a:rPr lang="en-US" altLang="zh-CN" kern="1200" dirty="0">
                <a:latin typeface="宋体 (正文)"/>
                <a:ea typeface="+mn-ea"/>
                <a:cs typeface="+mn-cs"/>
              </a:rPr>
              <a:t>5000</a:t>
            </a:r>
            <a:r>
              <a:rPr lang="zh-CN" altLang="en-US" kern="1200" dirty="0">
                <a:latin typeface="宋体 (正文)"/>
                <a:ea typeface="+mn-ea"/>
                <a:cs typeface="+mn-cs"/>
              </a:rPr>
              <a:t>字；具备答辩资格论文的一般性规律：正文中独立完成的内容在</a:t>
            </a:r>
            <a:r>
              <a:rPr lang="en-US" altLang="zh-CN" kern="1200" dirty="0">
                <a:latin typeface="宋体 (正文)"/>
                <a:ea typeface="+mn-ea"/>
                <a:cs typeface="+mn-cs"/>
              </a:rPr>
              <a:t>8000</a:t>
            </a:r>
            <a:r>
              <a:rPr lang="zh-CN" altLang="en-US" kern="1200" dirty="0">
                <a:latin typeface="宋体 (正文)"/>
                <a:ea typeface="+mn-ea"/>
                <a:cs typeface="+mn-cs"/>
              </a:rPr>
              <a:t>字以上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根据题目展开，不能跑题，不能以偏概全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写作内容要具有专业性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论文中要有自己的观点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使用学术用语，不得出现口语化的描述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5301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55302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6322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论文正文部分的写作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56323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几点注意事项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教科书中的内容，比如说概念、基本原理的介绍等，不应该出现在论文中。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论文中的数据资料一定要新（最好近三年）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论文不是记叙文，不需要具体场景的描写，案例要概括、扼要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论文不是说明书，不能只介绍而不论述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论文条理清晰，大致按照“提出问题、分析问题、解决问题”的思路展开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写作过程尽量避免出现第一人称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6325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56326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7346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论文正文部分的常见架构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57347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引言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主要介绍论文的写作背景、相关领域研究的历史与现状，本文目的和意义等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本论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要有论点、论据、论证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可按照提出问题、分析问题、解决问题的框架构建对应的几个章节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可对选题按照不同层次、不同角度展开分析或讨论，构建对应的几个章节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7349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57350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8370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论文正文部分的常见架构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58371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结论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概述论文的主要研究结果和主要观点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提出选题的研究意义和价值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指出未解决的问题和研究的不足之处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提出进一步研究的方向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8373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58374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Rectangle 2"/>
          <p:cNvSpPr>
            <a:spLocks noGrp="1"/>
          </p:cNvSpPr>
          <p:nvPr>
            <p:ph type="body" idx="4294967295"/>
          </p:nvPr>
        </p:nvSpPr>
        <p:spPr>
          <a:xfrm>
            <a:off x="457200" y="1250950"/>
            <a:ext cx="8229600" cy="4875213"/>
          </a:xfrm>
        </p:spPr>
        <p:txBody>
          <a:bodyPr vert="horz" wrap="square" lIns="91440" tIns="45720" rIns="91440" bIns="45720" anchor="t"/>
          <a:p>
            <a:pPr algn="ctr">
              <a:buNone/>
            </a:pPr>
            <a:endParaRPr lang="en-US" altLang="zh-CN" sz="4800" dirty="0"/>
          </a:p>
          <a:p>
            <a:pPr algn="ctr">
              <a:buNone/>
            </a:pPr>
            <a:endParaRPr lang="en-US" altLang="zh-CN" dirty="0"/>
          </a:p>
          <a:p>
            <a:pPr algn="ctr">
              <a:buNone/>
            </a:pPr>
            <a:r>
              <a:rPr lang="zh-CN" altLang="en-US" sz="4800" dirty="0"/>
              <a:t>一、论文选题</a:t>
            </a:r>
            <a:endParaRPr lang="zh-CN" altLang="en-US" sz="4800" dirty="0"/>
          </a:p>
        </p:txBody>
      </p:sp>
      <p:sp>
        <p:nvSpPr>
          <p:cNvPr id="9219" name="标题 1"/>
          <p:cNvSpPr/>
          <p:nvPr/>
        </p:nvSpPr>
        <p:spPr>
          <a:xfrm>
            <a:off x="323850" y="260350"/>
            <a:ext cx="6696075" cy="635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FontTx/>
              <a:buNone/>
            </a:pPr>
            <a:endParaRPr lang="zh-CN" altLang="en-US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220" name="灯片编号占位符 1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日期占位符 2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A1C4B4-7B71-48A8-A7EB-F969C1C24EC5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222" name="页脚占位符 3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9223" name="等腰三角形 87"/>
          <p:cNvSpPr/>
          <p:nvPr/>
        </p:nvSpPr>
        <p:spPr>
          <a:xfrm>
            <a:off x="0" y="5086350"/>
            <a:ext cx="2220913" cy="914400"/>
          </a:xfrm>
          <a:prstGeom prst="triangle">
            <a:avLst>
              <a:gd name="adj" fmla="val 50000"/>
            </a:avLst>
          </a:prstGeom>
          <a:solidFill>
            <a:srgbClr val="FFF2CC"/>
          </a:solidFill>
          <a:ln w="12700"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>
              <a:spcBef>
                <a:spcPct val="0"/>
              </a:spcBef>
              <a:buFontTx/>
              <a:buNone/>
            </a:pPr>
            <a:endParaRPr lang="zh-CN" altLang="zh-CN" sz="1500" dirty="0">
              <a:solidFill>
                <a:srgbClr val="FFFFFF"/>
              </a:solidFill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9224" name="等腰三角形 88"/>
          <p:cNvSpPr/>
          <p:nvPr/>
        </p:nvSpPr>
        <p:spPr>
          <a:xfrm>
            <a:off x="1693863" y="5432425"/>
            <a:ext cx="2043112" cy="568325"/>
          </a:xfrm>
          <a:prstGeom prst="triangle">
            <a:avLst>
              <a:gd name="adj" fmla="val 50000"/>
            </a:avLst>
          </a:prstGeom>
          <a:solidFill>
            <a:srgbClr val="F7CAAC"/>
          </a:solidFill>
          <a:ln w="12700"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>
              <a:spcBef>
                <a:spcPct val="0"/>
              </a:spcBef>
              <a:buFontTx/>
              <a:buNone/>
            </a:pPr>
            <a:endParaRPr lang="zh-CN" altLang="zh-CN" sz="1500" dirty="0">
              <a:solidFill>
                <a:srgbClr val="FFFFFF"/>
              </a:solidFill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9225" name="等腰三角形 89"/>
          <p:cNvSpPr/>
          <p:nvPr/>
        </p:nvSpPr>
        <p:spPr>
          <a:xfrm>
            <a:off x="3328988" y="5156200"/>
            <a:ext cx="1922462" cy="844550"/>
          </a:xfrm>
          <a:prstGeom prst="triangle">
            <a:avLst>
              <a:gd name="adj" fmla="val 50000"/>
            </a:avLst>
          </a:prstGeom>
          <a:solidFill>
            <a:srgbClr val="FF0000">
              <a:alpha val="69019"/>
            </a:srgbClr>
          </a:solidFill>
          <a:ln w="12700"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>
              <a:spcBef>
                <a:spcPct val="0"/>
              </a:spcBef>
              <a:buFontTx/>
              <a:buNone/>
            </a:pPr>
            <a:endParaRPr lang="zh-CN" altLang="zh-CN" sz="1500" dirty="0">
              <a:solidFill>
                <a:srgbClr val="FFFFFF"/>
              </a:solidFill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9226" name="等腰三角形 90"/>
          <p:cNvSpPr/>
          <p:nvPr/>
        </p:nvSpPr>
        <p:spPr>
          <a:xfrm>
            <a:off x="4992688" y="5086350"/>
            <a:ext cx="1254125" cy="914400"/>
          </a:xfrm>
          <a:prstGeom prst="triangle">
            <a:avLst>
              <a:gd name="adj" fmla="val 50000"/>
            </a:avLst>
          </a:prstGeom>
          <a:solidFill>
            <a:srgbClr val="FFD966"/>
          </a:solidFill>
          <a:ln w="12700"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>
              <a:spcBef>
                <a:spcPct val="0"/>
              </a:spcBef>
              <a:buFontTx/>
              <a:buNone/>
            </a:pPr>
            <a:endParaRPr lang="zh-CN" altLang="zh-CN" sz="1500" dirty="0">
              <a:solidFill>
                <a:srgbClr val="FFFFFF"/>
              </a:solidFill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9227" name="等腰三角形 91"/>
          <p:cNvSpPr/>
          <p:nvPr/>
        </p:nvSpPr>
        <p:spPr>
          <a:xfrm>
            <a:off x="5808663" y="4838700"/>
            <a:ext cx="3381375" cy="1162050"/>
          </a:xfrm>
          <a:prstGeom prst="triangle">
            <a:avLst>
              <a:gd name="adj" fmla="val 50000"/>
            </a:avLst>
          </a:prstGeom>
          <a:solidFill>
            <a:srgbClr val="FFE599"/>
          </a:solidFill>
          <a:ln w="12700"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>
              <a:spcBef>
                <a:spcPct val="0"/>
              </a:spcBef>
              <a:buFontTx/>
              <a:buNone/>
            </a:pPr>
            <a:endParaRPr lang="zh-CN" altLang="zh-CN" sz="1500" dirty="0">
              <a:solidFill>
                <a:srgbClr val="FFFFFF"/>
              </a:solidFill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12" name="矩形 6"/>
          <p:cNvSpPr>
            <a:spLocks noChangeArrowheads="1"/>
          </p:cNvSpPr>
          <p:nvPr/>
        </p:nvSpPr>
        <p:spPr bwMode="auto">
          <a:xfrm>
            <a:off x="0" y="2786063"/>
            <a:ext cx="973138" cy="8683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noFill/>
            <a:miter lim="800000"/>
          </a:ln>
        </p:spPr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5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  <a:sym typeface="宋体" panose="02010600030101010101" pitchFamily="2" charset="-122"/>
            </a:endParaRPr>
          </a:p>
        </p:txBody>
      </p:sp>
      <p:sp>
        <p:nvSpPr>
          <p:cNvPr id="13" name="矩形 7"/>
          <p:cNvSpPr>
            <a:spLocks noChangeArrowheads="1"/>
          </p:cNvSpPr>
          <p:nvPr/>
        </p:nvSpPr>
        <p:spPr bwMode="auto">
          <a:xfrm>
            <a:off x="8267700" y="2786063"/>
            <a:ext cx="876300" cy="8683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noFill/>
            <a:miter lim="800000"/>
          </a:ln>
        </p:spPr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5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  <a:sym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9394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论文正文部分的写作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59395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论文写作不是凑篇幅，是有严格的框架要求的，每一章如何写，观点如何论证，都有需要遵循的规则，不是把看到的几篇文章揉到一块就可以了的。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即便你拿到的文章都是领域中大专家的文章，如果没有良好的写作训练，想综述他们的观点也非易事。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建议根据导师的指导，通过有效的论文写作训练，最终写出一篇合格的毕业论文。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9397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59398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0418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论文正文部分的写作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60419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研究方法要明确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要考虑采用案例分析还是理论研究，是定量方法、定性方法还是混合研究，做问卷调查还是访谈等。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不建议通篇采用文献研究的方法，因为大多数同学不知道什么是文献研究，而是从教材上找一大堆材料堆积到一起，基本没有什么价值。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尽量多采用定量分析、实地调查、访谈、问卷调查等实证方法，就是说尽量去实际了解有关情况，这样才会有细节、才会有说服力。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0421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60422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42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论文正文部分的写作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61443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常见的论文架构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提出问题、分析问题、解决问题。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首先在提出问题环节，你应该说明，我所提出的核心观点的出发点是什么，也就是说，你为什么提出这样一个观点，你的观点与别人已有的观点有什么不同，不同的原因是什么，别人是怎么做的，你将如何去做？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其次的分析问题，即你所面对领域中有哪些现实问题，以及这些问题产生的根本原因是什么？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1445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61446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2466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论文正文部分的写作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62467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再次，要提出解决问题的办法，也就是说，根据前面你所分析的问题及其原因，给出你的观点和解决方法，这里的解决方法应该</a:t>
            </a:r>
            <a:r>
              <a:rPr lang="zh-CN" altLang="en-US" b="1" kern="1200" dirty="0">
                <a:solidFill>
                  <a:srgbClr val="FF0000"/>
                </a:solidFill>
                <a:latin typeface="宋体 (正文)"/>
                <a:ea typeface="+mn-ea"/>
                <a:cs typeface="+mn-cs"/>
              </a:rPr>
              <a:t>和前面的问题一一对应</a:t>
            </a:r>
            <a:r>
              <a:rPr lang="zh-CN" altLang="en-US" kern="1200" dirty="0">
                <a:latin typeface="宋体 (正文)"/>
                <a:ea typeface="+mn-ea"/>
                <a:cs typeface="+mn-cs"/>
              </a:rPr>
              <a:t>，同时为你自己的观点总结出分论点，然后为分论点找支持的东西，比如说正例或者反例。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2469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62470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3490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毕业论文的格式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63491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按照学校提供的毕业论文模板格式撰写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正文格式注意事项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正文中标题层次一律采用阿拉伯数字分级连续编号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每一级标题至少有两个平行标题，否则将其取消或提升一级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最多三级标题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新的章节排版时另起一页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3493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63494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4514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zh-CN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论文写作管理办法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64515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学校将对全体学生提交的毕业论文进行查重</a:t>
            </a:r>
            <a:r>
              <a:rPr lang="zh-CN" altLang="en-US" sz="2000" kern="1200" dirty="0">
                <a:solidFill>
                  <a:srgbClr val="FF0000"/>
                </a:solidFill>
                <a:latin typeface="宋体 (正文)"/>
                <a:ea typeface="+mn-ea"/>
                <a:cs typeface="+mn-cs"/>
              </a:rPr>
              <a:t>（针对【所有本科学位论文】的【初稿和终稿】统一使用【维普检测系统】进行查重，查重结果【低于全文的30%】）</a:t>
            </a:r>
            <a:r>
              <a:rPr lang="zh-CN" altLang="en-US" sz="2800" kern="1200" dirty="0">
                <a:latin typeface="宋体 (正文)"/>
                <a:ea typeface="+mn-ea"/>
                <a:cs typeface="+mn-cs"/>
              </a:rPr>
              <a:t>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抄袭的界定标准：查重率超过三分之一。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毕业论文中引用的材料、数字必须有标注。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学生须独立完成论文和答辩。如有抄袭、代写、代答辩等作弊行为，一经发现，所写论文无效；正在撰写者，取消论文写作资格；已评定成绩者，取消成绩；授予毕业证书和学位证书作废。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4517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64518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5538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zh-CN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学士学位对论文的要求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65539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在毕业论文写作成绩发布后，请务必确认是否申请学士学位（申请答辩）。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如果确认申请学士学位（申请答辩），请认真填写论文指导手册，包括论文中文题目、论文提纲、选题意义部分，此指导手册将作为答辩时的重要资料，请务必认真填写。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学生可于学院规定期限内进入学习平台</a:t>
            </a:r>
            <a:r>
              <a:rPr lang="en-US" altLang="zh-CN" kern="1200" dirty="0">
                <a:latin typeface="宋体 (正文)"/>
                <a:ea typeface="+mn-ea"/>
                <a:cs typeface="+mn-cs"/>
              </a:rPr>
              <a:t>-</a:t>
            </a:r>
            <a:r>
              <a:rPr lang="zh-CN" altLang="en-US" kern="1200" dirty="0">
                <a:latin typeface="宋体 (正文)"/>
                <a:ea typeface="+mn-ea"/>
                <a:cs typeface="+mn-cs"/>
              </a:rPr>
              <a:t>论文课程</a:t>
            </a:r>
            <a:r>
              <a:rPr lang="en-US" altLang="zh-CN" kern="1200" dirty="0">
                <a:latin typeface="宋体 (正文)"/>
                <a:ea typeface="+mn-ea"/>
                <a:cs typeface="+mn-cs"/>
              </a:rPr>
              <a:t>—</a:t>
            </a:r>
            <a:r>
              <a:rPr lang="zh-CN" altLang="en-US" kern="1200" dirty="0">
                <a:latin typeface="宋体 (正文)"/>
                <a:ea typeface="+mn-ea"/>
                <a:cs typeface="+mn-cs"/>
              </a:rPr>
              <a:t>提交学位申请处确认学位申请及填写论文指导手册。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5541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65542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6562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zh-CN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学士学位对论文的要求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66563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毕业论文写作成绩达到</a:t>
            </a:r>
            <a:r>
              <a:rPr lang="en-US" altLang="zh-CN" kern="1200" dirty="0">
                <a:latin typeface="宋体 (正文)"/>
                <a:ea typeface="+mn-ea"/>
                <a:cs typeface="+mn-cs"/>
              </a:rPr>
              <a:t>75</a:t>
            </a:r>
            <a:r>
              <a:rPr lang="zh-CN" altLang="en-US" kern="1200" dirty="0">
                <a:latin typeface="宋体 (正文)"/>
                <a:ea typeface="+mn-ea"/>
                <a:cs typeface="+mn-cs"/>
              </a:rPr>
              <a:t>分及以上，且提出学士学位申请的同学，有资格参加由学院统一组织的毕业论文答辩。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学生须独立完成论文和答辩。如有抄袭、代写、代答辩等作弊行为，一经发现，所写论文无效；正在撰写者，取消论文写作资格；已评定成绩者，取消成绩；授予毕业证书和学位证书作废。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6565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66566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7586" name="Rectangle 2"/>
          <p:cNvSpPr>
            <a:spLocks noGrp="1"/>
          </p:cNvSpPr>
          <p:nvPr>
            <p:ph type="body" idx="4294967295"/>
          </p:nvPr>
        </p:nvSpPr>
        <p:spPr>
          <a:xfrm>
            <a:off x="457200" y="1250950"/>
            <a:ext cx="8229600" cy="4875213"/>
          </a:xfrm>
        </p:spPr>
        <p:txBody>
          <a:bodyPr vert="horz" wrap="square" lIns="91440" tIns="45720" rIns="91440" bIns="45720" anchor="t"/>
          <a:p>
            <a:pPr algn="ctr">
              <a:buNone/>
            </a:pPr>
            <a:endParaRPr lang="en-US" altLang="zh-CN" sz="4800" dirty="0"/>
          </a:p>
          <a:p>
            <a:pPr algn="ctr">
              <a:buNone/>
            </a:pPr>
            <a:endParaRPr lang="en-US" altLang="zh-CN" dirty="0"/>
          </a:p>
          <a:p>
            <a:pPr algn="ctr">
              <a:buNone/>
            </a:pPr>
            <a:r>
              <a:rPr lang="zh-CN" altLang="en-US" sz="4800" dirty="0"/>
              <a:t>三、论文答辩</a:t>
            </a:r>
            <a:endParaRPr lang="zh-CN" altLang="en-US" sz="4800" dirty="0"/>
          </a:p>
        </p:txBody>
      </p:sp>
      <p:sp>
        <p:nvSpPr>
          <p:cNvPr id="67587" name="标题 1"/>
          <p:cNvSpPr/>
          <p:nvPr/>
        </p:nvSpPr>
        <p:spPr>
          <a:xfrm>
            <a:off x="323850" y="260350"/>
            <a:ext cx="6696075" cy="635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FontTx/>
              <a:buNone/>
            </a:pPr>
            <a:endParaRPr lang="zh-CN" altLang="en-US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7588" name="灯片编号占位符 1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日期占位符 2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A1C4B4-7B71-48A8-A7EB-F969C1C24EC5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7590" name="页脚占位符 3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67591" name="等腰三角形 87"/>
          <p:cNvSpPr/>
          <p:nvPr/>
        </p:nvSpPr>
        <p:spPr>
          <a:xfrm>
            <a:off x="0" y="5086350"/>
            <a:ext cx="2220913" cy="914400"/>
          </a:xfrm>
          <a:prstGeom prst="triangle">
            <a:avLst>
              <a:gd name="adj" fmla="val 50000"/>
            </a:avLst>
          </a:prstGeom>
          <a:solidFill>
            <a:srgbClr val="FFF2CC"/>
          </a:solidFill>
          <a:ln w="12700"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>
              <a:spcBef>
                <a:spcPct val="0"/>
              </a:spcBef>
              <a:buFontTx/>
              <a:buNone/>
            </a:pPr>
            <a:endParaRPr lang="zh-CN" altLang="zh-CN" sz="1500" dirty="0">
              <a:solidFill>
                <a:srgbClr val="FFFFFF"/>
              </a:solidFill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67592" name="等腰三角形 88"/>
          <p:cNvSpPr/>
          <p:nvPr/>
        </p:nvSpPr>
        <p:spPr>
          <a:xfrm>
            <a:off x="1693863" y="5432425"/>
            <a:ext cx="2043112" cy="568325"/>
          </a:xfrm>
          <a:prstGeom prst="triangle">
            <a:avLst>
              <a:gd name="adj" fmla="val 50000"/>
            </a:avLst>
          </a:prstGeom>
          <a:solidFill>
            <a:srgbClr val="F7CAAC"/>
          </a:solidFill>
          <a:ln w="12700"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>
              <a:spcBef>
                <a:spcPct val="0"/>
              </a:spcBef>
              <a:buFontTx/>
              <a:buNone/>
            </a:pPr>
            <a:endParaRPr lang="zh-CN" altLang="zh-CN" sz="1500" dirty="0">
              <a:solidFill>
                <a:srgbClr val="FFFFFF"/>
              </a:solidFill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67593" name="等腰三角形 89"/>
          <p:cNvSpPr/>
          <p:nvPr/>
        </p:nvSpPr>
        <p:spPr>
          <a:xfrm>
            <a:off x="3328988" y="5156200"/>
            <a:ext cx="1922462" cy="844550"/>
          </a:xfrm>
          <a:prstGeom prst="triangle">
            <a:avLst>
              <a:gd name="adj" fmla="val 50000"/>
            </a:avLst>
          </a:prstGeom>
          <a:solidFill>
            <a:srgbClr val="FF0000">
              <a:alpha val="69019"/>
            </a:srgbClr>
          </a:solidFill>
          <a:ln w="12700"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>
              <a:spcBef>
                <a:spcPct val="0"/>
              </a:spcBef>
              <a:buFontTx/>
              <a:buNone/>
            </a:pPr>
            <a:endParaRPr lang="zh-CN" altLang="zh-CN" sz="1500" dirty="0">
              <a:solidFill>
                <a:srgbClr val="FFFFFF"/>
              </a:solidFill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67594" name="等腰三角形 90"/>
          <p:cNvSpPr/>
          <p:nvPr/>
        </p:nvSpPr>
        <p:spPr>
          <a:xfrm>
            <a:off x="4992688" y="5086350"/>
            <a:ext cx="1254125" cy="914400"/>
          </a:xfrm>
          <a:prstGeom prst="triangle">
            <a:avLst>
              <a:gd name="adj" fmla="val 50000"/>
            </a:avLst>
          </a:prstGeom>
          <a:solidFill>
            <a:srgbClr val="FFD966"/>
          </a:solidFill>
          <a:ln w="12700"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>
              <a:spcBef>
                <a:spcPct val="0"/>
              </a:spcBef>
              <a:buFontTx/>
              <a:buNone/>
            </a:pPr>
            <a:endParaRPr lang="zh-CN" altLang="zh-CN" sz="1500" dirty="0">
              <a:solidFill>
                <a:srgbClr val="FFFFFF"/>
              </a:solidFill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67595" name="等腰三角形 91"/>
          <p:cNvSpPr/>
          <p:nvPr/>
        </p:nvSpPr>
        <p:spPr>
          <a:xfrm>
            <a:off x="5808663" y="4838700"/>
            <a:ext cx="3381375" cy="1162050"/>
          </a:xfrm>
          <a:prstGeom prst="triangle">
            <a:avLst>
              <a:gd name="adj" fmla="val 50000"/>
            </a:avLst>
          </a:prstGeom>
          <a:solidFill>
            <a:srgbClr val="FFE599"/>
          </a:solidFill>
          <a:ln w="12700"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>
              <a:spcBef>
                <a:spcPct val="0"/>
              </a:spcBef>
              <a:buFontTx/>
              <a:buNone/>
            </a:pPr>
            <a:endParaRPr lang="zh-CN" altLang="zh-CN" sz="1500" dirty="0">
              <a:solidFill>
                <a:srgbClr val="FFFFFF"/>
              </a:solidFill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12" name="矩形 6"/>
          <p:cNvSpPr>
            <a:spLocks noChangeArrowheads="1"/>
          </p:cNvSpPr>
          <p:nvPr/>
        </p:nvSpPr>
        <p:spPr bwMode="auto">
          <a:xfrm>
            <a:off x="0" y="2786063"/>
            <a:ext cx="973138" cy="8683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noFill/>
            <a:miter lim="800000"/>
          </a:ln>
        </p:spPr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5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  <a:sym typeface="宋体" panose="02010600030101010101" pitchFamily="2" charset="-122"/>
            </a:endParaRPr>
          </a:p>
        </p:txBody>
      </p:sp>
      <p:sp>
        <p:nvSpPr>
          <p:cNvPr id="13" name="矩形 7"/>
          <p:cNvSpPr>
            <a:spLocks noChangeArrowheads="1"/>
          </p:cNvSpPr>
          <p:nvPr/>
        </p:nvSpPr>
        <p:spPr bwMode="auto">
          <a:xfrm>
            <a:off x="8267700" y="2786063"/>
            <a:ext cx="876300" cy="8683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noFill/>
            <a:miter lim="800000"/>
          </a:ln>
        </p:spPr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5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  <a:sym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9634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zh-CN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论文答辩的形式及流程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69635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667750" cy="5000625"/>
          </a:xfrm>
        </p:spPr>
        <p:txBody>
          <a:bodyPr vert="horz" wrap="square" lIns="91440" tIns="45720" rIns="91440" bIns="45720" anchor="t"/>
          <a:p>
            <a:r>
              <a:rPr lang="zh-CN" altLang="en-US" sz="2800" kern="1200" dirty="0">
                <a:solidFill>
                  <a:srgbClr val="FF0000"/>
                </a:solidFill>
                <a:latin typeface="宋体 (正文)"/>
                <a:ea typeface="+mn-ea"/>
                <a:cs typeface="+mn-cs"/>
              </a:rPr>
              <a:t>答辩形式：北京学习中心面答、外地中心视频答辩</a:t>
            </a:r>
            <a:endParaRPr lang="en-US" altLang="zh-CN" sz="2800" kern="1200" dirty="0">
              <a:solidFill>
                <a:srgbClr val="FF0000"/>
              </a:solidFill>
              <a:latin typeface="宋体 (正文)"/>
              <a:ea typeface="+mn-ea"/>
              <a:cs typeface="+mn-cs"/>
            </a:endParaRPr>
          </a:p>
          <a:p>
            <a:r>
              <a:rPr lang="zh-CN" altLang="en-US" sz="2800" kern="1200" dirty="0">
                <a:latin typeface="宋体 (正文)"/>
                <a:ea typeface="+mn-ea"/>
                <a:cs typeface="+mn-cs"/>
              </a:rPr>
              <a:t>答辩老师：</a:t>
            </a:r>
            <a:r>
              <a:rPr lang="en-US" altLang="zh-CN" sz="2800" kern="1200" dirty="0">
                <a:latin typeface="宋体 (正文)"/>
                <a:ea typeface="+mn-ea"/>
                <a:cs typeface="+mn-cs"/>
              </a:rPr>
              <a:t>3</a:t>
            </a:r>
            <a:r>
              <a:rPr lang="zh-CN" altLang="en-US" sz="2800" kern="1200" dirty="0">
                <a:latin typeface="宋体 (正文)"/>
                <a:ea typeface="+mn-ea"/>
                <a:cs typeface="+mn-cs"/>
              </a:rPr>
              <a:t>位</a:t>
            </a:r>
            <a:endParaRPr lang="en-US" altLang="zh-CN" sz="2800" kern="1200" dirty="0">
              <a:latin typeface="宋体 (正文)"/>
              <a:ea typeface="+mn-ea"/>
              <a:cs typeface="+mn-cs"/>
            </a:endParaRPr>
          </a:p>
          <a:p>
            <a:r>
              <a:rPr lang="zh-CN" altLang="en-US" sz="2800" kern="1200" dirty="0">
                <a:latin typeface="宋体 (正文)"/>
                <a:ea typeface="+mn-ea"/>
                <a:cs typeface="+mn-cs"/>
              </a:rPr>
              <a:t>答辩时长：</a:t>
            </a:r>
            <a:r>
              <a:rPr lang="en-US" altLang="zh-CN" sz="2800" kern="1200" dirty="0">
                <a:latin typeface="宋体 (正文)"/>
                <a:ea typeface="+mn-ea"/>
                <a:cs typeface="+mn-cs"/>
              </a:rPr>
              <a:t>10</a:t>
            </a:r>
            <a:r>
              <a:rPr lang="zh-CN" altLang="en-US" sz="2800" kern="1200" dirty="0">
                <a:latin typeface="宋体 (正文)"/>
                <a:ea typeface="+mn-ea"/>
                <a:cs typeface="+mn-cs"/>
              </a:rPr>
              <a:t>分钟</a:t>
            </a:r>
            <a:endParaRPr lang="en-US" altLang="zh-CN" sz="2800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自我陈述：约</a:t>
            </a:r>
            <a:r>
              <a:rPr lang="en-US" altLang="zh-CN" kern="1200" dirty="0">
                <a:latin typeface="宋体 (正文)"/>
                <a:ea typeface="+mn-ea"/>
                <a:cs typeface="+mn-cs"/>
              </a:rPr>
              <a:t>3~5</a:t>
            </a:r>
            <a:r>
              <a:rPr lang="zh-CN" altLang="en-US" kern="1200" dirty="0">
                <a:latin typeface="宋体 (正文)"/>
                <a:ea typeface="+mn-ea"/>
                <a:cs typeface="+mn-cs"/>
              </a:rPr>
              <a:t>分钟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论文提问：约</a:t>
            </a:r>
            <a:r>
              <a:rPr lang="en-US" altLang="zh-CN" kern="1200" dirty="0">
                <a:latin typeface="宋体 (正文)"/>
                <a:ea typeface="+mn-ea"/>
                <a:cs typeface="+mn-cs"/>
              </a:rPr>
              <a:t>5~7</a:t>
            </a:r>
            <a:r>
              <a:rPr lang="zh-CN" altLang="en-US" kern="1200" dirty="0">
                <a:latin typeface="宋体 (正文)"/>
                <a:ea typeface="+mn-ea"/>
                <a:cs typeface="+mn-cs"/>
              </a:rPr>
              <a:t>分钟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  <a:p>
            <a:r>
              <a:rPr lang="zh-CN" altLang="en-US" sz="2800" kern="1200" dirty="0">
                <a:latin typeface="宋体 (正文)"/>
                <a:ea typeface="+mn-ea"/>
                <a:cs typeface="+mn-cs"/>
              </a:rPr>
              <a:t>答辩总成绩：</a:t>
            </a:r>
            <a:r>
              <a:rPr lang="en-US" altLang="zh-CN" sz="2800" kern="1200" dirty="0">
                <a:latin typeface="宋体 (正文)"/>
                <a:ea typeface="+mn-ea"/>
                <a:cs typeface="+mn-cs"/>
              </a:rPr>
              <a:t>100</a:t>
            </a:r>
            <a:r>
              <a:rPr lang="zh-CN" altLang="en-US" sz="2800" kern="1200" dirty="0">
                <a:latin typeface="宋体 (正文)"/>
                <a:ea typeface="+mn-ea"/>
                <a:cs typeface="+mn-cs"/>
              </a:rPr>
              <a:t>分</a:t>
            </a:r>
            <a:endParaRPr lang="en-US" altLang="zh-CN" sz="2800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原始素材：</a:t>
            </a:r>
            <a:r>
              <a:rPr lang="en-US" altLang="zh-CN" kern="1200" dirty="0">
                <a:latin typeface="宋体 (正文)"/>
                <a:ea typeface="+mn-ea"/>
                <a:cs typeface="+mn-cs"/>
              </a:rPr>
              <a:t>25</a:t>
            </a:r>
            <a:r>
              <a:rPr lang="zh-CN" altLang="en-US" kern="1200" dirty="0">
                <a:latin typeface="宋体 (正文)"/>
                <a:ea typeface="+mn-ea"/>
                <a:cs typeface="+mn-cs"/>
              </a:rPr>
              <a:t>分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陈述阶段：</a:t>
            </a:r>
            <a:r>
              <a:rPr lang="en-US" altLang="zh-CN" kern="1200" dirty="0">
                <a:latin typeface="宋体 (正文)"/>
                <a:ea typeface="+mn-ea"/>
                <a:cs typeface="+mn-cs"/>
              </a:rPr>
              <a:t>35</a:t>
            </a:r>
            <a:r>
              <a:rPr lang="zh-CN" altLang="en-US" kern="1200" dirty="0">
                <a:latin typeface="宋体 (正文)"/>
                <a:ea typeface="+mn-ea"/>
                <a:cs typeface="+mn-cs"/>
              </a:rPr>
              <a:t>分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提问阶段：</a:t>
            </a:r>
            <a:r>
              <a:rPr lang="en-US" altLang="zh-CN" kern="1200" dirty="0">
                <a:latin typeface="宋体 (正文)"/>
                <a:ea typeface="+mn-ea"/>
                <a:cs typeface="+mn-cs"/>
              </a:rPr>
              <a:t>40</a:t>
            </a:r>
            <a:r>
              <a:rPr lang="zh-CN" altLang="en-US" kern="1200" dirty="0">
                <a:latin typeface="宋体 (正文)"/>
                <a:ea typeface="+mn-ea"/>
                <a:cs typeface="+mn-cs"/>
              </a:rPr>
              <a:t>分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9637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69638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如何正确选题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11267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选题在毕业论文中的地位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选题是研究工作的起步，也是毕业论文写作的开端。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能否选择恰当的题目，对于整篇论文写作是否顺利，关系极大。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选好了题目，也就是完成了论文的一半。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269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11270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0658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zh-CN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论文答辩的答题技巧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70659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在有限的时间内，根据自己撰写的论文内容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语言</a:t>
            </a:r>
            <a:r>
              <a:rPr lang="zh-CN" altLang="zh-CN" kern="1200" dirty="0">
                <a:latin typeface="宋体 (正文)"/>
                <a:ea typeface="+mn-ea"/>
                <a:cs typeface="+mn-cs"/>
              </a:rPr>
              <a:t>简洁、重点突出、层次清晰</a:t>
            </a:r>
            <a:r>
              <a:rPr lang="zh-CN" altLang="en-US" kern="1200" dirty="0">
                <a:latin typeface="宋体 (正文)"/>
                <a:ea typeface="+mn-ea"/>
                <a:cs typeface="+mn-cs"/>
              </a:rPr>
              <a:t>地对论文核心观点加以阐述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阐述问题与观点时，要结合专业理论，进行系统、科学、客观地表达，且具有逻辑性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陈述过程前后内容和观点要一致，不能出现逻辑混乱的情况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0661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70662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682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zh-CN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论文答辩的答题技巧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71683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在提问阶段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对自己的论文内容熟悉，对答辩老师的提问反应敏锐，体现出较强的思维表达能力；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回答问题的态度要科学求实，体现自己的分析判断能力和知识的综合能力；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对本专业领域的基础理论与专业知识的掌握要有一定的广度与深度，并具备一定的创造力与展望能力。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回答问题实事求是，答非所问、强词夺理都会影响成绩。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1685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71686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2706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zh-CN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论文答辩</a:t>
            </a:r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后</a:t>
            </a:r>
            <a:r>
              <a:rPr lang="zh-CN" altLang="zh-CN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的</a:t>
            </a:r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相关事宜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72707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答辩结束后，答辩组教师将依据学生的答辩情况判定答辩成绩和评语。学生可于学院规定期限内进入学习平台</a:t>
            </a:r>
            <a:r>
              <a:rPr lang="en-US" altLang="zh-CN" kern="1200" dirty="0">
                <a:latin typeface="宋体 (正文)"/>
                <a:ea typeface="+mn-ea"/>
                <a:cs typeface="+mn-cs"/>
              </a:rPr>
              <a:t>-</a:t>
            </a:r>
            <a:r>
              <a:rPr lang="zh-CN" altLang="en-US" kern="1200" dirty="0">
                <a:latin typeface="宋体 (正文)"/>
                <a:ea typeface="+mn-ea"/>
                <a:cs typeface="+mn-cs"/>
              </a:rPr>
              <a:t>论文课程</a:t>
            </a:r>
            <a:r>
              <a:rPr lang="en-US" altLang="zh-CN" kern="1200" dirty="0">
                <a:latin typeface="宋体 (正文)"/>
                <a:ea typeface="+mn-ea"/>
                <a:cs typeface="+mn-cs"/>
              </a:rPr>
              <a:t>--</a:t>
            </a:r>
            <a:r>
              <a:rPr lang="zh-CN" altLang="en-US" kern="1200" dirty="0">
                <a:latin typeface="宋体 (正文)"/>
                <a:ea typeface="+mn-ea"/>
                <a:cs typeface="+mn-cs"/>
              </a:rPr>
              <a:t>成绩查询处查询毕业论文答辩成绩。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申请学士学位的学生，根据论文写作成绩和答辩成绩（两者之间取低值的原则）确定论文总评成绩。论文答辩成绩不合格，则毕业论文总评成绩不合格。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2709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72710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3730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zh-CN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论文答辩</a:t>
            </a:r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后</a:t>
            </a:r>
            <a:r>
              <a:rPr lang="zh-CN" altLang="zh-CN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的</a:t>
            </a:r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相关事宜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73731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不申请学士学位的学生，毕业论文总评成绩以毕业论文写作成绩为准。学生可于学院规定期限内进入学习平台</a:t>
            </a:r>
            <a:r>
              <a:rPr lang="en-US" altLang="zh-CN" kern="1200" dirty="0">
                <a:latin typeface="宋体 (正文)"/>
                <a:ea typeface="+mn-ea"/>
                <a:cs typeface="+mn-cs"/>
              </a:rPr>
              <a:t>-</a:t>
            </a:r>
            <a:r>
              <a:rPr lang="zh-CN" altLang="en-US" kern="1200" dirty="0">
                <a:latin typeface="宋体 (正文)"/>
                <a:ea typeface="+mn-ea"/>
                <a:cs typeface="+mn-cs"/>
              </a:rPr>
              <a:t>论文课程</a:t>
            </a:r>
            <a:r>
              <a:rPr lang="en-US" altLang="zh-CN" kern="1200" dirty="0">
                <a:latin typeface="宋体 (正文)"/>
                <a:ea typeface="+mn-ea"/>
                <a:cs typeface="+mn-cs"/>
              </a:rPr>
              <a:t>--</a:t>
            </a:r>
            <a:r>
              <a:rPr lang="zh-CN" altLang="en-US" kern="1200" dirty="0">
                <a:latin typeface="宋体 (正文)"/>
                <a:ea typeface="+mn-ea"/>
                <a:cs typeface="+mn-cs"/>
              </a:rPr>
              <a:t>成绩查询处查询毕业论文总评成绩。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论文答辩如成绩不是良好，想申请学士学位的学生需要在规定时间内申请论文重修。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3733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73734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4754" name="Rectangle 2"/>
          <p:cNvSpPr>
            <a:spLocks noGrp="1"/>
          </p:cNvSpPr>
          <p:nvPr>
            <p:ph type="body" idx="4294967295"/>
          </p:nvPr>
        </p:nvSpPr>
        <p:spPr>
          <a:xfrm>
            <a:off x="457200" y="1250950"/>
            <a:ext cx="8229600" cy="4875213"/>
          </a:xfrm>
        </p:spPr>
        <p:txBody>
          <a:bodyPr vert="horz" wrap="square" lIns="91440" tIns="45720" rIns="91440" bIns="45720" anchor="t"/>
          <a:p>
            <a:pPr algn="ctr">
              <a:buNone/>
            </a:pPr>
            <a:endParaRPr lang="zh-CN" altLang="en-US" sz="4800" dirty="0"/>
          </a:p>
          <a:p>
            <a:pPr algn="ctr">
              <a:lnSpc>
                <a:spcPct val="150000"/>
              </a:lnSpc>
              <a:buNone/>
            </a:pPr>
            <a:r>
              <a:rPr lang="zh-CN" altLang="en-US" sz="4800" dirty="0"/>
              <a:t>谢谢！</a:t>
            </a:r>
            <a:endParaRPr lang="en-US" altLang="zh-CN" sz="4800" dirty="0"/>
          </a:p>
        </p:txBody>
      </p:sp>
      <p:sp>
        <p:nvSpPr>
          <p:cNvPr id="74755" name="标题 1"/>
          <p:cNvSpPr/>
          <p:nvPr/>
        </p:nvSpPr>
        <p:spPr>
          <a:xfrm>
            <a:off x="323850" y="260350"/>
            <a:ext cx="6696075" cy="635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FontTx/>
              <a:buNone/>
            </a:pPr>
            <a:endParaRPr lang="zh-CN" altLang="en-US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4756" name="灯片编号占位符 1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日期占位符 2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A1C4B4-7B71-48A8-A7EB-F969C1C24EC5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4758" name="页脚占位符 3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74759" name="等腰三角形 87"/>
          <p:cNvSpPr/>
          <p:nvPr/>
        </p:nvSpPr>
        <p:spPr>
          <a:xfrm>
            <a:off x="0" y="5086350"/>
            <a:ext cx="2220913" cy="914400"/>
          </a:xfrm>
          <a:prstGeom prst="triangle">
            <a:avLst>
              <a:gd name="adj" fmla="val 50000"/>
            </a:avLst>
          </a:prstGeom>
          <a:solidFill>
            <a:srgbClr val="FFF2CC"/>
          </a:solidFill>
          <a:ln w="12700"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>
              <a:spcBef>
                <a:spcPct val="0"/>
              </a:spcBef>
              <a:buFontTx/>
              <a:buNone/>
            </a:pPr>
            <a:endParaRPr lang="zh-CN" altLang="zh-CN" sz="1500" dirty="0">
              <a:solidFill>
                <a:srgbClr val="FFFFFF"/>
              </a:solidFill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74760" name="等腰三角形 88"/>
          <p:cNvSpPr/>
          <p:nvPr/>
        </p:nvSpPr>
        <p:spPr>
          <a:xfrm>
            <a:off x="1693863" y="5432425"/>
            <a:ext cx="2043112" cy="568325"/>
          </a:xfrm>
          <a:prstGeom prst="triangle">
            <a:avLst>
              <a:gd name="adj" fmla="val 50000"/>
            </a:avLst>
          </a:prstGeom>
          <a:solidFill>
            <a:srgbClr val="F7CAAC"/>
          </a:solidFill>
          <a:ln w="12700"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>
              <a:spcBef>
                <a:spcPct val="0"/>
              </a:spcBef>
              <a:buFontTx/>
              <a:buNone/>
            </a:pPr>
            <a:endParaRPr lang="zh-CN" altLang="zh-CN" sz="1500" dirty="0">
              <a:solidFill>
                <a:srgbClr val="FFFFFF"/>
              </a:solidFill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74761" name="等腰三角形 89"/>
          <p:cNvSpPr/>
          <p:nvPr/>
        </p:nvSpPr>
        <p:spPr>
          <a:xfrm>
            <a:off x="3328988" y="5156200"/>
            <a:ext cx="1922462" cy="844550"/>
          </a:xfrm>
          <a:prstGeom prst="triangle">
            <a:avLst>
              <a:gd name="adj" fmla="val 50000"/>
            </a:avLst>
          </a:prstGeom>
          <a:solidFill>
            <a:srgbClr val="FF0000">
              <a:alpha val="69019"/>
            </a:srgbClr>
          </a:solidFill>
          <a:ln w="12700"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>
              <a:spcBef>
                <a:spcPct val="0"/>
              </a:spcBef>
              <a:buFontTx/>
              <a:buNone/>
            </a:pPr>
            <a:endParaRPr lang="zh-CN" altLang="zh-CN" sz="1500" dirty="0">
              <a:solidFill>
                <a:srgbClr val="FFFFFF"/>
              </a:solidFill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74762" name="等腰三角形 90"/>
          <p:cNvSpPr/>
          <p:nvPr/>
        </p:nvSpPr>
        <p:spPr>
          <a:xfrm>
            <a:off x="4992688" y="5086350"/>
            <a:ext cx="1254125" cy="914400"/>
          </a:xfrm>
          <a:prstGeom prst="triangle">
            <a:avLst>
              <a:gd name="adj" fmla="val 50000"/>
            </a:avLst>
          </a:prstGeom>
          <a:solidFill>
            <a:srgbClr val="FFD966"/>
          </a:solidFill>
          <a:ln w="12700"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>
              <a:spcBef>
                <a:spcPct val="0"/>
              </a:spcBef>
              <a:buFontTx/>
              <a:buNone/>
            </a:pPr>
            <a:endParaRPr lang="zh-CN" altLang="zh-CN" sz="1500" dirty="0">
              <a:solidFill>
                <a:srgbClr val="FFFFFF"/>
              </a:solidFill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74763" name="等腰三角形 91"/>
          <p:cNvSpPr/>
          <p:nvPr/>
        </p:nvSpPr>
        <p:spPr>
          <a:xfrm>
            <a:off x="5808663" y="4838700"/>
            <a:ext cx="3381375" cy="1162050"/>
          </a:xfrm>
          <a:prstGeom prst="triangle">
            <a:avLst>
              <a:gd name="adj" fmla="val 50000"/>
            </a:avLst>
          </a:prstGeom>
          <a:solidFill>
            <a:srgbClr val="FFE599"/>
          </a:solidFill>
          <a:ln w="12700"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>
              <a:spcBef>
                <a:spcPct val="0"/>
              </a:spcBef>
              <a:buFontTx/>
              <a:buNone/>
            </a:pPr>
            <a:endParaRPr lang="zh-CN" altLang="zh-CN" sz="1500" dirty="0">
              <a:solidFill>
                <a:srgbClr val="FFFFFF"/>
              </a:solidFill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12" name="矩形 6"/>
          <p:cNvSpPr>
            <a:spLocks noChangeArrowheads="1"/>
          </p:cNvSpPr>
          <p:nvPr/>
        </p:nvSpPr>
        <p:spPr bwMode="auto">
          <a:xfrm>
            <a:off x="0" y="2786063"/>
            <a:ext cx="973138" cy="8683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noFill/>
            <a:miter lim="800000"/>
          </a:ln>
        </p:spPr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5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  <a:sym typeface="宋体" panose="02010600030101010101" pitchFamily="2" charset="-122"/>
            </a:endParaRPr>
          </a:p>
        </p:txBody>
      </p:sp>
      <p:sp>
        <p:nvSpPr>
          <p:cNvPr id="13" name="矩形 7"/>
          <p:cNvSpPr>
            <a:spLocks noChangeArrowheads="1"/>
          </p:cNvSpPr>
          <p:nvPr/>
        </p:nvSpPr>
        <p:spPr bwMode="auto">
          <a:xfrm>
            <a:off x="8267700" y="2786063"/>
            <a:ext cx="876300" cy="8683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noFill/>
            <a:miter lim="800000"/>
          </a:ln>
        </p:spPr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5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  <a:sym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如何正确选题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12291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选题步骤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发现问题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选择方向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调查研究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分析论证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确定选题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293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12294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如何正确选题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13315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选题原则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确定毕业论文题目，首先要确定要研究什么问题，然后再去研究怎么去写。研究写什么问题，这就是选题。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论文的选题并非就是确定论文标题。论文选题是确定研究的方向、范围、对象，而论文标题是在论文选题以后，用文字来概括出论文的主题。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论文标题要求遣词用字确切、科学、规范，并且简单明了、新颖醒目、易于检索。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317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13318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标题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696075" cy="635000"/>
          </a:xfrm>
        </p:spPr>
        <p:txBody>
          <a:bodyPr vert="horz" wrap="square" lIns="91440" tIns="45720" rIns="91440" bIns="45720" anchor="ctr"/>
          <a:p>
            <a:r>
              <a:rPr lang="zh-CN" altLang="en-US" kern="12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如何正确选题</a:t>
            </a:r>
            <a:endParaRPr lang="zh-CN" altLang="en-US" kern="12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14339" name="内容占位符 2"/>
          <p:cNvSpPr>
            <a:spLocks noGrp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 vert="horz" wrap="square" lIns="91440" tIns="45720" rIns="91440" bIns="45720" anchor="t"/>
          <a:p>
            <a:r>
              <a:rPr lang="zh-CN" altLang="en-US" kern="1200" dirty="0">
                <a:latin typeface="宋体 (正文)"/>
                <a:ea typeface="+mn-ea"/>
                <a:cs typeface="+mn-cs"/>
              </a:rPr>
              <a:t>选题过程中需要注意的问题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选择自己熟悉的、感兴趣的，并且合乎专业要求的选题。</a:t>
            </a:r>
            <a:endParaRPr lang="en-US" altLang="zh-CN" kern="1200" dirty="0">
              <a:latin typeface="宋体 (正文)"/>
              <a:ea typeface="+mn-ea"/>
              <a:cs typeface="+mn-cs"/>
            </a:endParaRPr>
          </a:p>
          <a:p>
            <a:pPr lvl="1">
              <a:buSzPct val="80000"/>
            </a:pPr>
            <a:r>
              <a:rPr lang="zh-CN" altLang="en-US" kern="1200" dirty="0">
                <a:latin typeface="宋体 (正文)"/>
                <a:ea typeface="+mn-ea"/>
                <a:cs typeface="+mn-cs"/>
              </a:rPr>
              <a:t>一般来说，本科毕业论文选题的理论层次不宜过高，范围不宜过宽，应以实证为主。</a:t>
            </a:r>
            <a:endParaRPr lang="zh-CN" altLang="en-US" kern="1200" dirty="0">
              <a:latin typeface="宋体 (正文)"/>
              <a:ea typeface="+mn-ea"/>
              <a:cs typeface="+mn-cs"/>
            </a:endParaRPr>
          </a:p>
        </p:txBody>
      </p:sp>
      <p:sp>
        <p:nvSpPr>
          <p:cNvPr id="4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805A45-D64A-40C8-B768-6EF8D6D6B452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341" name="页脚占位符 4"/>
          <p:cNvSpPr txBox="1">
            <a:spLocks noGrp="1"/>
          </p:cNvSpPr>
          <p:nvPr>
            <p:ph type="ftr" sz="quarter" idx="3"/>
          </p:nvPr>
        </p:nvSpPr>
        <p:spPr>
          <a:noFill/>
          <a:ln>
            <a:noFill/>
          </a:ln>
        </p:spPr>
        <p:txBody>
          <a:bodyPr anchor="ctr"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kern="1200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北京外国语大学大网络教育学院</a:t>
            </a:r>
            <a:endParaRPr lang="zh-CN" altLang="en-US" kern="1200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14342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p>
            <a:pPr marL="0" indent="0" algn="r" eaLnBrk="1" hangingPunct="1">
              <a:spcBef>
                <a:spcPct val="0"/>
              </a:spcBef>
              <a:buFontTx/>
              <a:buNone/>
            </a:pPr>
            <a:fld id="{9A0DB2DC-4C9A-4742-B13C-FB6460FD3503}" type="slidenum">
              <a:rPr lang="zh-CN" altLang="en-US" sz="1200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</a:fld>
            <a:endParaRPr lang="zh-CN" alt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TABLE_BEAUTIFY" val="smartTable{ef01bbe8-85b3-47df-b18a-2c5df5d13953}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9793</Words>
  <Application>WPS 演示</Application>
  <PresentationFormat>全屏显示(4:3)</PresentationFormat>
  <Paragraphs>930</Paragraphs>
  <Slides>64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64</vt:i4>
      </vt:variant>
    </vt:vector>
  </HeadingPairs>
  <TitlesOfParts>
    <vt:vector size="76" baseType="lpstr">
      <vt:lpstr>Arial</vt:lpstr>
      <vt:lpstr>宋体</vt:lpstr>
      <vt:lpstr>Wingdings</vt:lpstr>
      <vt:lpstr>Calibri</vt:lpstr>
      <vt:lpstr>黑体</vt:lpstr>
      <vt:lpstr>宋体 (正文)</vt:lpstr>
      <vt:lpstr>华文中宋</vt:lpstr>
      <vt:lpstr>Times New Roman</vt:lpstr>
      <vt:lpstr>微软雅黑</vt:lpstr>
      <vt:lpstr>Arial Unicode MS</vt:lpstr>
      <vt:lpstr>华文隶书</vt:lpstr>
      <vt:lpstr>Office 主题</vt:lpstr>
      <vt:lpstr>PowerPoint 演示文稿</vt:lpstr>
      <vt:lpstr>毕业论文的性质</vt:lpstr>
      <vt:lpstr>毕业论文的总体要求</vt:lpstr>
      <vt:lpstr>论文写作的基本过程</vt:lpstr>
      <vt:lpstr>PowerPoint 演示文稿</vt:lpstr>
      <vt:lpstr>如何正确选题</vt:lpstr>
      <vt:lpstr>如何正确选题</vt:lpstr>
      <vt:lpstr>如何正确选题</vt:lpstr>
      <vt:lpstr>如何正确选题</vt:lpstr>
      <vt:lpstr>选题原则</vt:lpstr>
      <vt:lpstr>选题原则</vt:lpstr>
      <vt:lpstr>选题原则</vt:lpstr>
      <vt:lpstr>选题原则</vt:lpstr>
      <vt:lpstr>选题原则</vt:lpstr>
      <vt:lpstr>选题建议</vt:lpstr>
      <vt:lpstr>选题建议</vt:lpstr>
      <vt:lpstr>选题建议</vt:lpstr>
      <vt:lpstr>论文题目举例</vt:lpstr>
      <vt:lpstr>论文题目举例</vt:lpstr>
      <vt:lpstr>论文题目举例</vt:lpstr>
      <vt:lpstr>论文题目举例</vt:lpstr>
      <vt:lpstr>论文题目举例</vt:lpstr>
      <vt:lpstr>论文题目举例</vt:lpstr>
      <vt:lpstr>论文题目举例</vt:lpstr>
      <vt:lpstr>论文题目用词建议</vt:lpstr>
      <vt:lpstr>论文题目用词建议</vt:lpstr>
      <vt:lpstr>如何与辅导老师沟通</vt:lpstr>
      <vt:lpstr>如何与辅导老师沟通</vt:lpstr>
      <vt:lpstr>PowerPoint 演示文稿</vt:lpstr>
      <vt:lpstr>论文写作流程</vt:lpstr>
      <vt:lpstr>论文写作流程</vt:lpstr>
      <vt:lpstr>论文写作流程</vt:lpstr>
      <vt:lpstr>学习平台论文提交的步骤</vt:lpstr>
      <vt:lpstr>学习平台论文提交的步骤</vt:lpstr>
      <vt:lpstr>开题报告的撰写</vt:lpstr>
      <vt:lpstr>开题报告的撰写</vt:lpstr>
      <vt:lpstr>开题报告的撰写</vt:lpstr>
      <vt:lpstr>开题报告的撰写</vt:lpstr>
      <vt:lpstr>开题报告的撰写</vt:lpstr>
      <vt:lpstr>开题报告的撰写</vt:lpstr>
      <vt:lpstr>论文资料的搜集</vt:lpstr>
      <vt:lpstr>直接资料获取方法</vt:lpstr>
      <vt:lpstr>间接资料获取方法</vt:lpstr>
      <vt:lpstr>毕业论文结构</vt:lpstr>
      <vt:lpstr>毕业论文结构</vt:lpstr>
      <vt:lpstr>论文正文部分的写作</vt:lpstr>
      <vt:lpstr>论文正文部分的写作</vt:lpstr>
      <vt:lpstr>论文正文部分的常见架构</vt:lpstr>
      <vt:lpstr>论文正文部分的常见架构</vt:lpstr>
      <vt:lpstr>论文正文部分的写作</vt:lpstr>
      <vt:lpstr>论文正文部分的写作</vt:lpstr>
      <vt:lpstr>论文正文部分的写作</vt:lpstr>
      <vt:lpstr>论文正文部分的写作</vt:lpstr>
      <vt:lpstr>毕业论文的格式</vt:lpstr>
      <vt:lpstr>论文写作管理办法</vt:lpstr>
      <vt:lpstr>学士学位对论文的要求</vt:lpstr>
      <vt:lpstr>学士学位对论文的要求</vt:lpstr>
      <vt:lpstr>PowerPoint 演示文稿</vt:lpstr>
      <vt:lpstr>论文答辩的形式及流程</vt:lpstr>
      <vt:lpstr>论文答辩的答题技巧</vt:lpstr>
      <vt:lpstr>论文答辩的答题技巧</vt:lpstr>
      <vt:lpstr>论文答辩后的相关事宜</vt:lpstr>
      <vt:lpstr>论文答辩后的相关事宜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娇</cp:lastModifiedBy>
  <cp:revision>665</cp:revision>
  <dcterms:created xsi:type="dcterms:W3CDTF">2012-07-11T01:18:00Z</dcterms:created>
  <dcterms:modified xsi:type="dcterms:W3CDTF">2021-08-10T02:18:01Z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2052-11.1.0.10700</vt:lpwstr>
  </property>
  <property fmtid="{D5CDD505-2E9C-101B-9397-08002B2CF9AE}" pid="3" name="ICV">
    <vt:lpwstr>FE5C27EBCC9D42DAA9C030068CAC5511</vt:lpwstr>
  </property>
</Properties>
</file>